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Syne" panose="020B0604020202020204" charset="0"/>
      <p:regular r:id="rId15"/>
    </p:embeddedFont>
    <p:embeddedFont>
      <p:font typeface="Syne Extra Bold" panose="020B0604020202020204" charset="0"/>
      <p:regular r:id="rId1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61B53CE-5CF0-4B72-BA44-9621304B34A0}" type="datetimeFigureOut">
              <a:t>2025-12-09</a:t>
            </a:fld>
            <a:endParaRPr lang="fr-CA"/>
          </a:p>
        </p:txBody>
      </p:sp>
      <p:sp>
        <p:nvSpPr>
          <p:cNvPr id="4" name="Espace réservé de l'image de diapositive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9378AB50-C835-42CA-B61C-C25A0B5C5C5C}" type="slidenum">
              <a:t>‹n°›</a:t>
            </a:fld>
            <a:endParaRPr lang="fr-CA"/>
          </a:p>
        </p:txBody>
      </p:sp>
    </p:spTree>
    <p:extLst>
      <p:ext uri="{BB962C8B-B14F-4D97-AF65-F5344CB8AC3E}">
        <p14:creationId xmlns:p14="http://schemas.microsoft.com/office/powerpoint/2010/main" val="338062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91013"/>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Prédiction du budget d'un événement</a:t>
            </a:r>
            <a:endParaRPr lang="en-US" sz="4450" dirty="0"/>
          </a:p>
        </p:txBody>
      </p:sp>
      <p:sp>
        <p:nvSpPr>
          <p:cNvPr id="4" name="Text 1"/>
          <p:cNvSpPr/>
          <p:nvPr/>
        </p:nvSpPr>
        <p:spPr>
          <a:xfrm>
            <a:off x="6280190" y="485751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Projet IA – Méthodologie &amp; Déploiement</a:t>
            </a:r>
            <a:endParaRPr lang="en-US" sz="1750" dirty="0"/>
          </a:p>
        </p:txBody>
      </p:sp>
      <p:sp>
        <p:nvSpPr>
          <p:cNvPr id="5" name="Text 2"/>
          <p:cNvSpPr/>
          <p:nvPr/>
        </p:nvSpPr>
        <p:spPr>
          <a:xfrm>
            <a:off x="6280190" y="547556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Équipe : Martinien – Tareq – Yannis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3894534" y="4826437"/>
            <a:ext cx="6841212" cy="708779"/>
          </a:xfrm>
          <a:prstGeom prst="rect">
            <a:avLst/>
          </a:prstGeom>
          <a:noFill/>
          <a:ln/>
        </p:spPr>
        <p:txBody>
          <a:bodyPr wrap="none" lIns="0" tIns="0" rIns="0" bIns="0" rtlCol="0" anchor="t"/>
          <a:lstStyle/>
          <a:p>
            <a:pPr marL="0" indent="0" algn="ctr">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Démonstration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D7E5D8"/>
                </a:solidFill>
                <a:latin typeface="Syne" pitchFamily="34" charset="0"/>
                <a:ea typeface="Syne" pitchFamily="34" charset="-122"/>
                <a:cs typeface="Syne" pitchFamily="34" charset="-120"/>
              </a:rPr>
              <a:t>Passons à la pratique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097310" y="480060"/>
            <a:ext cx="7922181" cy="1091089"/>
          </a:xfrm>
          <a:prstGeom prst="rect">
            <a:avLst/>
          </a:prstGeom>
          <a:noFill/>
          <a:ln/>
        </p:spPr>
        <p:txBody>
          <a:bodyPr wrap="square" lIns="0" tIns="0" rIns="0" bIns="0" rtlCol="0" anchor="t"/>
          <a:lstStyle/>
          <a:p>
            <a:pPr marL="0" indent="0" algn="l">
              <a:lnSpc>
                <a:spcPts val="4250"/>
              </a:lnSpc>
              <a:buNone/>
            </a:pPr>
            <a:r>
              <a:rPr lang="en-US" sz="3400" b="1" dirty="0">
                <a:solidFill>
                  <a:srgbClr val="F0F4F1"/>
                </a:solidFill>
                <a:latin typeface="Syne Extra Bold" pitchFamily="34" charset="0"/>
                <a:ea typeface="Syne Extra Bold" pitchFamily="34" charset="-122"/>
                <a:cs typeface="Syne Extra Bold" pitchFamily="34" charset="-120"/>
              </a:rPr>
              <a:t>Conclusion &amp; Perspectives</a:t>
            </a:r>
            <a:endParaRPr lang="en-US" sz="3400" dirty="0"/>
          </a:p>
        </p:txBody>
      </p:sp>
      <p:sp>
        <p:nvSpPr>
          <p:cNvPr id="4" name="Shape 1"/>
          <p:cNvSpPr/>
          <p:nvPr/>
        </p:nvSpPr>
        <p:spPr>
          <a:xfrm>
            <a:off x="6097310" y="1832967"/>
            <a:ext cx="3873818" cy="1998345"/>
          </a:xfrm>
          <a:prstGeom prst="roundRect">
            <a:avLst>
              <a:gd name="adj" fmla="val 3669"/>
            </a:avLst>
          </a:prstGeom>
          <a:solidFill>
            <a:srgbClr val="547808"/>
          </a:solidFill>
          <a:ln w="7620">
            <a:solidFill>
              <a:srgbClr val="6D9121"/>
            </a:solidFill>
            <a:prstDash val="solid"/>
          </a:ln>
        </p:spPr>
      </p:sp>
      <p:sp>
        <p:nvSpPr>
          <p:cNvPr id="5" name="Shape 2"/>
          <p:cNvSpPr/>
          <p:nvPr/>
        </p:nvSpPr>
        <p:spPr>
          <a:xfrm>
            <a:off x="6279475" y="2015133"/>
            <a:ext cx="523637" cy="523637"/>
          </a:xfrm>
          <a:prstGeom prst="roundRect">
            <a:avLst>
              <a:gd name="adj" fmla="val 17460733"/>
            </a:avLst>
          </a:prstGeom>
          <a:solidFill>
            <a:srgbClr val="A9F00F"/>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3422" y="2159079"/>
            <a:ext cx="235625" cy="235625"/>
          </a:xfrm>
          <a:prstGeom prst="rect">
            <a:avLst/>
          </a:prstGeom>
        </p:spPr>
      </p:pic>
      <p:sp>
        <p:nvSpPr>
          <p:cNvPr id="7" name="Text 3"/>
          <p:cNvSpPr/>
          <p:nvPr/>
        </p:nvSpPr>
        <p:spPr>
          <a:xfrm>
            <a:off x="6279475" y="2713315"/>
            <a:ext cx="3080980" cy="272772"/>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Syne Extra Bold" pitchFamily="34" charset="0"/>
                <a:ea typeface="Syne Extra Bold" pitchFamily="34" charset="-122"/>
                <a:cs typeface="Syne Extra Bold" pitchFamily="34" charset="-120"/>
              </a:rPr>
              <a:t>Solution déployée</a:t>
            </a:r>
            <a:endParaRPr lang="en-US" sz="1700" dirty="0"/>
          </a:p>
        </p:txBody>
      </p:sp>
      <p:sp>
        <p:nvSpPr>
          <p:cNvPr id="8" name="Text 4"/>
          <p:cNvSpPr/>
          <p:nvPr/>
        </p:nvSpPr>
        <p:spPr>
          <a:xfrm>
            <a:off x="6279475" y="3090743"/>
            <a:ext cx="3509486" cy="279202"/>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Syne" pitchFamily="34" charset="0"/>
                <a:ea typeface="Syne" pitchFamily="34" charset="-122"/>
                <a:cs typeface="Syne" pitchFamily="34" charset="-120"/>
              </a:rPr>
              <a:t>Application fonctionnelle en production</a:t>
            </a:r>
            <a:endParaRPr lang="en-US" sz="1350" dirty="0"/>
          </a:p>
        </p:txBody>
      </p:sp>
      <p:sp>
        <p:nvSpPr>
          <p:cNvPr id="9" name="Shape 5"/>
          <p:cNvSpPr/>
          <p:nvPr/>
        </p:nvSpPr>
        <p:spPr>
          <a:xfrm>
            <a:off x="10145673" y="1832967"/>
            <a:ext cx="3873818" cy="1998345"/>
          </a:xfrm>
          <a:prstGeom prst="roundRect">
            <a:avLst>
              <a:gd name="adj" fmla="val 3669"/>
            </a:avLst>
          </a:prstGeom>
          <a:solidFill>
            <a:srgbClr val="547808"/>
          </a:solidFill>
          <a:ln w="7620">
            <a:solidFill>
              <a:srgbClr val="6D9121"/>
            </a:solidFill>
            <a:prstDash val="solid"/>
          </a:ln>
        </p:spPr>
      </p:sp>
      <p:sp>
        <p:nvSpPr>
          <p:cNvPr id="10" name="Shape 6"/>
          <p:cNvSpPr/>
          <p:nvPr/>
        </p:nvSpPr>
        <p:spPr>
          <a:xfrm>
            <a:off x="10327838" y="2015133"/>
            <a:ext cx="523637" cy="523637"/>
          </a:xfrm>
          <a:prstGeom prst="roundRect">
            <a:avLst>
              <a:gd name="adj" fmla="val 17460733"/>
            </a:avLst>
          </a:prstGeom>
          <a:solidFill>
            <a:srgbClr val="A9F00F"/>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71785" y="2159079"/>
            <a:ext cx="235625" cy="235625"/>
          </a:xfrm>
          <a:prstGeom prst="rect">
            <a:avLst/>
          </a:prstGeom>
        </p:spPr>
      </p:pic>
      <p:sp>
        <p:nvSpPr>
          <p:cNvPr id="12" name="Text 7"/>
          <p:cNvSpPr/>
          <p:nvPr/>
        </p:nvSpPr>
        <p:spPr>
          <a:xfrm>
            <a:off x="10327838" y="2713315"/>
            <a:ext cx="2997756" cy="272772"/>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Syne Extra Bold" pitchFamily="34" charset="0"/>
                <a:ea typeface="Syne Extra Bold" pitchFamily="34" charset="-122"/>
                <a:cs typeface="Syne Extra Bold" pitchFamily="34" charset="-120"/>
              </a:rPr>
              <a:t>Objectifs atteints</a:t>
            </a:r>
            <a:endParaRPr lang="en-US" sz="1700" dirty="0"/>
          </a:p>
        </p:txBody>
      </p:sp>
      <p:sp>
        <p:nvSpPr>
          <p:cNvPr id="13" name="Text 8"/>
          <p:cNvSpPr/>
          <p:nvPr/>
        </p:nvSpPr>
        <p:spPr>
          <a:xfrm>
            <a:off x="10327838" y="3090743"/>
            <a:ext cx="3509486" cy="558403"/>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Syne" pitchFamily="34" charset="0"/>
                <a:ea typeface="Syne" pitchFamily="34" charset="-122"/>
                <a:cs typeface="Syne" pitchFamily="34" charset="-120"/>
              </a:rPr>
              <a:t>Performances conformes au cahier des charges</a:t>
            </a:r>
            <a:endParaRPr lang="en-US" sz="1350" dirty="0"/>
          </a:p>
        </p:txBody>
      </p:sp>
      <p:sp>
        <p:nvSpPr>
          <p:cNvPr id="14" name="Shape 9"/>
          <p:cNvSpPr/>
          <p:nvPr/>
        </p:nvSpPr>
        <p:spPr>
          <a:xfrm>
            <a:off x="6097310" y="4005858"/>
            <a:ext cx="7922181" cy="1719143"/>
          </a:xfrm>
          <a:prstGeom prst="roundRect">
            <a:avLst>
              <a:gd name="adj" fmla="val 4265"/>
            </a:avLst>
          </a:prstGeom>
          <a:solidFill>
            <a:srgbClr val="547808"/>
          </a:solidFill>
          <a:ln w="7620">
            <a:solidFill>
              <a:srgbClr val="6D9121"/>
            </a:solidFill>
            <a:prstDash val="solid"/>
          </a:ln>
        </p:spPr>
      </p:sp>
      <p:sp>
        <p:nvSpPr>
          <p:cNvPr id="15" name="Shape 10"/>
          <p:cNvSpPr/>
          <p:nvPr/>
        </p:nvSpPr>
        <p:spPr>
          <a:xfrm>
            <a:off x="6279475" y="4188023"/>
            <a:ext cx="523637" cy="523637"/>
          </a:xfrm>
          <a:prstGeom prst="roundRect">
            <a:avLst>
              <a:gd name="adj" fmla="val 17460733"/>
            </a:avLst>
          </a:prstGeom>
          <a:solidFill>
            <a:srgbClr val="A9F00F"/>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3422" y="4331970"/>
            <a:ext cx="235625" cy="235625"/>
          </a:xfrm>
          <a:prstGeom prst="rect">
            <a:avLst/>
          </a:prstGeom>
        </p:spPr>
      </p:pic>
      <p:sp>
        <p:nvSpPr>
          <p:cNvPr id="17" name="Text 11"/>
          <p:cNvSpPr/>
          <p:nvPr/>
        </p:nvSpPr>
        <p:spPr>
          <a:xfrm>
            <a:off x="6279475" y="4886206"/>
            <a:ext cx="3820477" cy="272772"/>
          </a:xfrm>
          <a:prstGeom prst="rect">
            <a:avLst/>
          </a:prstGeom>
          <a:noFill/>
          <a:ln/>
        </p:spPr>
        <p:txBody>
          <a:bodyPr wrap="none" lIns="0" tIns="0" rIns="0" bIns="0" rtlCol="0" anchor="t"/>
          <a:lstStyle/>
          <a:p>
            <a:pPr marL="0" indent="0" algn="l">
              <a:lnSpc>
                <a:spcPts val="2100"/>
              </a:lnSpc>
              <a:buNone/>
            </a:pPr>
            <a:r>
              <a:rPr lang="en-US" sz="1700" b="1" dirty="0">
                <a:solidFill>
                  <a:srgbClr val="FFFFFF"/>
                </a:solidFill>
                <a:latin typeface="Syne Extra Bold" pitchFamily="34" charset="0"/>
                <a:ea typeface="Syne Extra Bold" pitchFamily="34" charset="-122"/>
                <a:cs typeface="Syne Extra Bold" pitchFamily="34" charset="-120"/>
              </a:rPr>
              <a:t>Architecture moderne</a:t>
            </a:r>
            <a:endParaRPr lang="en-US" sz="1700" dirty="0"/>
          </a:p>
        </p:txBody>
      </p:sp>
      <p:sp>
        <p:nvSpPr>
          <p:cNvPr id="18" name="Text 12"/>
          <p:cNvSpPr/>
          <p:nvPr/>
        </p:nvSpPr>
        <p:spPr>
          <a:xfrm>
            <a:off x="6279475" y="5263634"/>
            <a:ext cx="7557849" cy="279202"/>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Syne" pitchFamily="34" charset="0"/>
                <a:ea typeface="Syne" pitchFamily="34" charset="-122"/>
                <a:cs typeface="Syne" pitchFamily="34" charset="-120"/>
              </a:rPr>
              <a:t>Scalable et maintenable</a:t>
            </a:r>
            <a:endParaRPr lang="en-US" sz="1350" dirty="0"/>
          </a:p>
        </p:txBody>
      </p:sp>
      <p:sp>
        <p:nvSpPr>
          <p:cNvPr id="19" name="Text 13"/>
          <p:cNvSpPr/>
          <p:nvPr/>
        </p:nvSpPr>
        <p:spPr>
          <a:xfrm>
            <a:off x="6097310" y="5986820"/>
            <a:ext cx="4458533" cy="327184"/>
          </a:xfrm>
          <a:prstGeom prst="rect">
            <a:avLst/>
          </a:prstGeom>
          <a:noFill/>
          <a:ln/>
        </p:spPr>
        <p:txBody>
          <a:bodyPr wrap="none" lIns="0" tIns="0" rIns="0" bIns="0" rtlCol="0" anchor="t"/>
          <a:lstStyle/>
          <a:p>
            <a:pPr marL="0" indent="0" algn="l">
              <a:lnSpc>
                <a:spcPts val="2550"/>
              </a:lnSpc>
              <a:buNone/>
            </a:pPr>
            <a:r>
              <a:rPr lang="en-US" sz="2050" b="1" dirty="0">
                <a:solidFill>
                  <a:srgbClr val="F0F4F1"/>
                </a:solidFill>
                <a:latin typeface="Syne Extra Bold" pitchFamily="34" charset="0"/>
                <a:ea typeface="Syne Extra Bold" pitchFamily="34" charset="-122"/>
                <a:cs typeface="Syne Extra Bold" pitchFamily="34" charset="-120"/>
              </a:rPr>
              <a:t>Améliorations futures</a:t>
            </a:r>
            <a:endParaRPr lang="en-US" sz="2050" dirty="0"/>
          </a:p>
        </p:txBody>
      </p:sp>
      <p:sp>
        <p:nvSpPr>
          <p:cNvPr id="20" name="Text 14"/>
          <p:cNvSpPr/>
          <p:nvPr/>
        </p:nvSpPr>
        <p:spPr>
          <a:xfrm>
            <a:off x="6097310" y="6732865"/>
            <a:ext cx="3748207" cy="279202"/>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Interface utilisateur avancée</a:t>
            </a:r>
            <a:endParaRPr lang="en-US" sz="1350" dirty="0"/>
          </a:p>
        </p:txBody>
      </p:sp>
      <p:sp>
        <p:nvSpPr>
          <p:cNvPr id="21" name="Text 15"/>
          <p:cNvSpPr/>
          <p:nvPr/>
        </p:nvSpPr>
        <p:spPr>
          <a:xfrm>
            <a:off x="6097310" y="7073146"/>
            <a:ext cx="3748207" cy="279202"/>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Données météo en temps réel</a:t>
            </a:r>
            <a:endParaRPr lang="en-US" sz="1350" dirty="0"/>
          </a:p>
        </p:txBody>
      </p:sp>
      <p:sp>
        <p:nvSpPr>
          <p:cNvPr id="22" name="Text 16"/>
          <p:cNvSpPr/>
          <p:nvPr/>
        </p:nvSpPr>
        <p:spPr>
          <a:xfrm>
            <a:off x="6097310" y="7413427"/>
            <a:ext cx="3748207" cy="279202"/>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Réentraînement automatique</a:t>
            </a:r>
            <a:endParaRPr lang="en-US" sz="1350" dirty="0"/>
          </a:p>
        </p:txBody>
      </p:sp>
      <p:sp>
        <p:nvSpPr>
          <p:cNvPr id="23" name="Text 17"/>
          <p:cNvSpPr/>
          <p:nvPr/>
        </p:nvSpPr>
        <p:spPr>
          <a:xfrm>
            <a:off x="10278904" y="6732865"/>
            <a:ext cx="3748207" cy="279202"/>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Intégration systèmes internes</a:t>
            </a:r>
            <a:endParaRPr lang="en-US" sz="1350" dirty="0"/>
          </a:p>
        </p:txBody>
      </p:sp>
      <p:sp>
        <p:nvSpPr>
          <p:cNvPr id="24" name="Text 18"/>
          <p:cNvSpPr/>
          <p:nvPr/>
        </p:nvSpPr>
        <p:spPr>
          <a:xfrm>
            <a:off x="10278904" y="7073146"/>
            <a:ext cx="3748207" cy="279202"/>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Monitoring intelligent</a:t>
            </a:r>
            <a:endParaRPr lang="en-US" sz="1350" dirty="0"/>
          </a:p>
        </p:txBody>
      </p:sp>
      <p:sp>
        <p:nvSpPr>
          <p:cNvPr id="25" name="Text 19"/>
          <p:cNvSpPr/>
          <p:nvPr/>
        </p:nvSpPr>
        <p:spPr>
          <a:xfrm>
            <a:off x="10278904" y="7413427"/>
            <a:ext cx="3748207" cy="279202"/>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Analyse éthique approfondie</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80000"/>
            </a:srgbClr>
          </a:solidFill>
          <a:ln/>
        </p:spPr>
      </p:sp>
      <p:sp>
        <p:nvSpPr>
          <p:cNvPr id="4" name="Text 1"/>
          <p:cNvSpPr/>
          <p:nvPr/>
        </p:nvSpPr>
        <p:spPr>
          <a:xfrm>
            <a:off x="793790" y="2544247"/>
            <a:ext cx="10723245"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Merci de votre attention</a:t>
            </a:r>
            <a:endParaRPr lang="en-US" sz="4450" dirty="0"/>
          </a:p>
        </p:txBody>
      </p:sp>
      <p:sp>
        <p:nvSpPr>
          <p:cNvPr id="5" name="Text 2"/>
          <p:cNvSpPr/>
          <p:nvPr/>
        </p:nvSpPr>
        <p:spPr>
          <a:xfrm>
            <a:off x="793790" y="3343751"/>
            <a:ext cx="5624512" cy="566976"/>
          </a:xfrm>
          <a:prstGeom prst="rect">
            <a:avLst/>
          </a:prstGeom>
          <a:noFill/>
          <a:ln/>
        </p:spPr>
        <p:txBody>
          <a:bodyPr wrap="none" lIns="0" tIns="0" rIns="0" bIns="0" rtlCol="0" anchor="t"/>
          <a:lstStyle/>
          <a:p>
            <a:pPr marL="0" indent="0" algn="l">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Des questions ?</a:t>
            </a:r>
            <a:endParaRPr lang="en-US" sz="3550" dirty="0"/>
          </a:p>
        </p:txBody>
      </p:sp>
      <p:sp>
        <p:nvSpPr>
          <p:cNvPr id="6" name="Text 3"/>
          <p:cNvSpPr/>
          <p:nvPr/>
        </p:nvSpPr>
        <p:spPr>
          <a:xfrm>
            <a:off x="793790" y="425088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Nous sommes ravis de répondre à toutes vos interrogations et de discuter de notre projet plus en détail. N'hésitez pas à nous solliciter !</a:t>
            </a:r>
            <a:endParaRPr lang="en-US" sz="1750" dirty="0"/>
          </a:p>
        </p:txBody>
      </p:sp>
      <p:sp>
        <p:nvSpPr>
          <p:cNvPr id="7" name="Text 4"/>
          <p:cNvSpPr/>
          <p:nvPr/>
        </p:nvSpPr>
        <p:spPr>
          <a:xfrm>
            <a:off x="793790" y="5231844"/>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D7E5D8"/>
                </a:solidFill>
                <a:latin typeface="Syne" pitchFamily="34" charset="0"/>
                <a:ea typeface="Syne" pitchFamily="34" charset="-122"/>
                <a:cs typeface="Syne" pitchFamily="34" charset="-120"/>
              </a:rPr>
              <a:t>Martinien – Tareq – Yannis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88237"/>
            <a:ext cx="6807756"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Problématique</a:t>
            </a:r>
            <a:endParaRPr lang="en-US" sz="4450" dirty="0"/>
          </a:p>
        </p:txBody>
      </p:sp>
      <p:sp>
        <p:nvSpPr>
          <p:cNvPr id="4" name="Shape 1"/>
          <p:cNvSpPr/>
          <p:nvPr/>
        </p:nvSpPr>
        <p:spPr>
          <a:xfrm>
            <a:off x="793790" y="5037177"/>
            <a:ext cx="4196358" cy="2039422"/>
          </a:xfrm>
          <a:prstGeom prst="roundRect">
            <a:avLst>
              <a:gd name="adj" fmla="val 4671"/>
            </a:avLst>
          </a:prstGeom>
          <a:solidFill>
            <a:srgbClr val="547808"/>
          </a:solidFill>
          <a:ln w="7620">
            <a:solidFill>
              <a:srgbClr val="6D9121"/>
            </a:solidFill>
            <a:prstDash val="solid"/>
          </a:ln>
        </p:spPr>
      </p:sp>
      <p:sp>
        <p:nvSpPr>
          <p:cNvPr id="5" name="Text 2"/>
          <p:cNvSpPr/>
          <p:nvPr/>
        </p:nvSpPr>
        <p:spPr>
          <a:xfrm>
            <a:off x="1028224" y="5271611"/>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Estimation manuelle</a:t>
            </a:r>
            <a:endParaRPr lang="en-US" sz="2200" dirty="0"/>
          </a:p>
        </p:txBody>
      </p:sp>
      <p:sp>
        <p:nvSpPr>
          <p:cNvPr id="6" name="Text 3"/>
          <p:cNvSpPr/>
          <p:nvPr/>
        </p:nvSpPr>
        <p:spPr>
          <a:xfrm>
            <a:off x="1028224" y="6116360"/>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Processus lent et imprécis pour les organisateurs</a:t>
            </a:r>
            <a:endParaRPr lang="en-US" sz="1750" dirty="0"/>
          </a:p>
        </p:txBody>
      </p:sp>
      <p:sp>
        <p:nvSpPr>
          <p:cNvPr id="7" name="Shape 4"/>
          <p:cNvSpPr/>
          <p:nvPr/>
        </p:nvSpPr>
        <p:spPr>
          <a:xfrm>
            <a:off x="5216962" y="5037177"/>
            <a:ext cx="4196358" cy="2039422"/>
          </a:xfrm>
          <a:prstGeom prst="roundRect">
            <a:avLst>
              <a:gd name="adj" fmla="val 4671"/>
            </a:avLst>
          </a:prstGeom>
          <a:solidFill>
            <a:srgbClr val="547808"/>
          </a:solidFill>
          <a:ln w="7620">
            <a:solidFill>
              <a:srgbClr val="6D9121"/>
            </a:solidFill>
            <a:prstDash val="solid"/>
          </a:ln>
        </p:spPr>
      </p:sp>
      <p:sp>
        <p:nvSpPr>
          <p:cNvPr id="8" name="Text 5"/>
          <p:cNvSpPr/>
          <p:nvPr/>
        </p:nvSpPr>
        <p:spPr>
          <a:xfrm>
            <a:off x="5451396" y="5271611"/>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Variabilité des coûts</a:t>
            </a:r>
            <a:endParaRPr lang="en-US" sz="2200" dirty="0"/>
          </a:p>
        </p:txBody>
      </p:sp>
      <p:sp>
        <p:nvSpPr>
          <p:cNvPr id="9" name="Text 6"/>
          <p:cNvSpPr/>
          <p:nvPr/>
        </p:nvSpPr>
        <p:spPr>
          <a:xfrm>
            <a:off x="5451396" y="6116360"/>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Nombreux facteurs influencent le budget final</a:t>
            </a:r>
            <a:endParaRPr lang="en-US" sz="1750" dirty="0"/>
          </a:p>
        </p:txBody>
      </p:sp>
      <p:sp>
        <p:nvSpPr>
          <p:cNvPr id="10" name="Shape 7"/>
          <p:cNvSpPr/>
          <p:nvPr/>
        </p:nvSpPr>
        <p:spPr>
          <a:xfrm>
            <a:off x="9640133" y="5037177"/>
            <a:ext cx="4196358" cy="2039422"/>
          </a:xfrm>
          <a:prstGeom prst="roundRect">
            <a:avLst>
              <a:gd name="adj" fmla="val 4671"/>
            </a:avLst>
          </a:prstGeom>
          <a:solidFill>
            <a:srgbClr val="547808"/>
          </a:solidFill>
          <a:ln w="7620">
            <a:solidFill>
              <a:srgbClr val="6D9121"/>
            </a:solidFill>
            <a:prstDash val="solid"/>
          </a:ln>
        </p:spPr>
      </p:sp>
      <p:sp>
        <p:nvSpPr>
          <p:cNvPr id="11" name="Text 8"/>
          <p:cNvSpPr/>
          <p:nvPr/>
        </p:nvSpPr>
        <p:spPr>
          <a:xfrm>
            <a:off x="9874568" y="5271611"/>
            <a:ext cx="3727490" cy="106299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yne Extra Bold" pitchFamily="34" charset="0"/>
                <a:ea typeface="Syne Extra Bold" pitchFamily="34" charset="-122"/>
                <a:cs typeface="Syne Extra Bold" pitchFamily="34" charset="-120"/>
              </a:rPr>
              <a:t>Besoin d'automatisation</a:t>
            </a:r>
            <a:endParaRPr lang="en-US" sz="2200" dirty="0"/>
          </a:p>
        </p:txBody>
      </p:sp>
      <p:sp>
        <p:nvSpPr>
          <p:cNvPr id="12" name="Text 9"/>
          <p:cNvSpPr/>
          <p:nvPr/>
        </p:nvSpPr>
        <p:spPr>
          <a:xfrm>
            <a:off x="9874568" y="6470690"/>
            <a:ext cx="3727490" cy="362903"/>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Syne" pitchFamily="34" charset="0"/>
                <a:ea typeface="Syne" pitchFamily="34" charset="-122"/>
                <a:cs typeface="Syne" pitchFamily="34" charset="-120"/>
              </a:rPr>
              <a:t>Outil rapide et fiable indispensable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9486" y="510302"/>
            <a:ext cx="6787396" cy="579953"/>
          </a:xfrm>
          <a:prstGeom prst="rect">
            <a:avLst/>
          </a:prstGeom>
          <a:noFill/>
          <a:ln/>
        </p:spPr>
        <p:txBody>
          <a:bodyPr wrap="none" lIns="0" tIns="0" rIns="0" bIns="0" rtlCol="0" anchor="t"/>
          <a:lstStyle/>
          <a:p>
            <a:pPr marL="0" indent="0" algn="l">
              <a:lnSpc>
                <a:spcPts val="4550"/>
              </a:lnSpc>
              <a:buNone/>
            </a:pPr>
            <a:r>
              <a:rPr lang="en-US" sz="3650" b="1" dirty="0">
                <a:solidFill>
                  <a:srgbClr val="F0F4F1"/>
                </a:solidFill>
                <a:latin typeface="Syne Extra Bold" pitchFamily="34" charset="0"/>
                <a:ea typeface="Syne Extra Bold" pitchFamily="34" charset="-122"/>
                <a:cs typeface="Syne Extra Bold" pitchFamily="34" charset="-120"/>
              </a:rPr>
              <a:t>Objectifs du projet</a:t>
            </a:r>
            <a:endParaRPr lang="en-US" sz="3650" dirty="0"/>
          </a:p>
        </p:txBody>
      </p:sp>
      <p:sp>
        <p:nvSpPr>
          <p:cNvPr id="3" name="Text 1"/>
          <p:cNvSpPr/>
          <p:nvPr/>
        </p:nvSpPr>
        <p:spPr>
          <a:xfrm>
            <a:off x="649486" y="1577340"/>
            <a:ext cx="185499" cy="231934"/>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Light" pitchFamily="34" charset="0"/>
                <a:ea typeface="Syne Light" pitchFamily="34" charset="-122"/>
                <a:cs typeface="Syne Light" pitchFamily="34" charset="-120"/>
              </a:rPr>
              <a:t>01</a:t>
            </a:r>
            <a:endParaRPr lang="en-US" sz="1450" dirty="0"/>
          </a:p>
        </p:txBody>
      </p:sp>
      <p:sp>
        <p:nvSpPr>
          <p:cNvPr id="4" name="Shape 2"/>
          <p:cNvSpPr/>
          <p:nvPr/>
        </p:nvSpPr>
        <p:spPr>
          <a:xfrm>
            <a:off x="649486" y="1869758"/>
            <a:ext cx="6439376" cy="22860"/>
          </a:xfrm>
          <a:prstGeom prst="rect">
            <a:avLst/>
          </a:prstGeom>
          <a:solidFill>
            <a:srgbClr val="A9F00F"/>
          </a:solidFill>
          <a:ln/>
        </p:spPr>
      </p:sp>
      <p:sp>
        <p:nvSpPr>
          <p:cNvPr id="5" name="Text 3"/>
          <p:cNvSpPr/>
          <p:nvPr/>
        </p:nvSpPr>
        <p:spPr>
          <a:xfrm>
            <a:off x="649486" y="2008227"/>
            <a:ext cx="3321368" cy="289917"/>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Prédiction précise</a:t>
            </a:r>
            <a:endParaRPr lang="en-US" sz="1800" dirty="0"/>
          </a:p>
        </p:txBody>
      </p:sp>
      <p:sp>
        <p:nvSpPr>
          <p:cNvPr id="6" name="Text 4"/>
          <p:cNvSpPr/>
          <p:nvPr/>
        </p:nvSpPr>
        <p:spPr>
          <a:xfrm>
            <a:off x="649486" y="2483644"/>
            <a:ext cx="6439376" cy="296942"/>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Budget total avec erreur &lt; 10%</a:t>
            </a:r>
            <a:endParaRPr lang="en-US" sz="1450" dirty="0"/>
          </a:p>
        </p:txBody>
      </p:sp>
      <p:sp>
        <p:nvSpPr>
          <p:cNvPr id="7" name="Text 5"/>
          <p:cNvSpPr/>
          <p:nvPr/>
        </p:nvSpPr>
        <p:spPr>
          <a:xfrm>
            <a:off x="649486" y="3105269"/>
            <a:ext cx="185499" cy="231934"/>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Light" pitchFamily="34" charset="0"/>
                <a:ea typeface="Syne Light" pitchFamily="34" charset="-122"/>
                <a:cs typeface="Syne Light" pitchFamily="34" charset="-120"/>
              </a:rPr>
              <a:t>02</a:t>
            </a:r>
            <a:endParaRPr lang="en-US" sz="1450" dirty="0"/>
          </a:p>
        </p:txBody>
      </p:sp>
      <p:sp>
        <p:nvSpPr>
          <p:cNvPr id="8" name="Shape 6"/>
          <p:cNvSpPr/>
          <p:nvPr/>
        </p:nvSpPr>
        <p:spPr>
          <a:xfrm>
            <a:off x="649486" y="3397687"/>
            <a:ext cx="6439376" cy="22860"/>
          </a:xfrm>
          <a:prstGeom prst="rect">
            <a:avLst/>
          </a:prstGeom>
          <a:solidFill>
            <a:srgbClr val="A9F00F"/>
          </a:solidFill>
          <a:ln/>
        </p:spPr>
      </p:sp>
      <p:sp>
        <p:nvSpPr>
          <p:cNvPr id="9" name="Text 7"/>
          <p:cNvSpPr/>
          <p:nvPr/>
        </p:nvSpPr>
        <p:spPr>
          <a:xfrm>
            <a:off x="649486" y="3536156"/>
            <a:ext cx="2693313" cy="289917"/>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API accessible</a:t>
            </a:r>
            <a:endParaRPr lang="en-US" sz="1800" dirty="0"/>
          </a:p>
        </p:txBody>
      </p:sp>
      <p:sp>
        <p:nvSpPr>
          <p:cNvPr id="10" name="Text 8"/>
          <p:cNvSpPr/>
          <p:nvPr/>
        </p:nvSpPr>
        <p:spPr>
          <a:xfrm>
            <a:off x="649486" y="4011573"/>
            <a:ext cx="6439376" cy="296942"/>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Interface rapide pour les professionnels</a:t>
            </a:r>
            <a:endParaRPr lang="en-US" sz="1450" dirty="0"/>
          </a:p>
        </p:txBody>
      </p:sp>
      <p:sp>
        <p:nvSpPr>
          <p:cNvPr id="11" name="Text 9"/>
          <p:cNvSpPr/>
          <p:nvPr/>
        </p:nvSpPr>
        <p:spPr>
          <a:xfrm>
            <a:off x="649486" y="4633198"/>
            <a:ext cx="185499" cy="231934"/>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Light" pitchFamily="34" charset="0"/>
                <a:ea typeface="Syne Light" pitchFamily="34" charset="-122"/>
                <a:cs typeface="Syne Light" pitchFamily="34" charset="-120"/>
              </a:rPr>
              <a:t>03</a:t>
            </a:r>
            <a:endParaRPr lang="en-US" sz="1450" dirty="0"/>
          </a:p>
        </p:txBody>
      </p:sp>
      <p:sp>
        <p:nvSpPr>
          <p:cNvPr id="12" name="Shape 10"/>
          <p:cNvSpPr/>
          <p:nvPr/>
        </p:nvSpPr>
        <p:spPr>
          <a:xfrm>
            <a:off x="649486" y="4925616"/>
            <a:ext cx="6439376" cy="22860"/>
          </a:xfrm>
          <a:prstGeom prst="rect">
            <a:avLst/>
          </a:prstGeom>
          <a:solidFill>
            <a:srgbClr val="A9F00F"/>
          </a:solidFill>
          <a:ln/>
        </p:spPr>
      </p:sp>
      <p:sp>
        <p:nvSpPr>
          <p:cNvPr id="13" name="Text 11"/>
          <p:cNvSpPr/>
          <p:nvPr/>
        </p:nvSpPr>
        <p:spPr>
          <a:xfrm>
            <a:off x="649486" y="5064085"/>
            <a:ext cx="2881193" cy="289917"/>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Automatisation</a:t>
            </a:r>
            <a:endParaRPr lang="en-US" sz="1800" dirty="0"/>
          </a:p>
        </p:txBody>
      </p:sp>
      <p:sp>
        <p:nvSpPr>
          <p:cNvPr id="14" name="Text 12"/>
          <p:cNvSpPr/>
          <p:nvPr/>
        </p:nvSpPr>
        <p:spPr>
          <a:xfrm>
            <a:off x="649486" y="5539502"/>
            <a:ext cx="6439376" cy="296942"/>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Réduction du temps d'estimation</a:t>
            </a:r>
            <a:endParaRPr lang="en-US" sz="1450" dirty="0"/>
          </a:p>
        </p:txBody>
      </p:sp>
      <p:sp>
        <p:nvSpPr>
          <p:cNvPr id="15" name="Text 13"/>
          <p:cNvSpPr/>
          <p:nvPr/>
        </p:nvSpPr>
        <p:spPr>
          <a:xfrm>
            <a:off x="649486" y="6161127"/>
            <a:ext cx="185499" cy="231934"/>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Light" pitchFamily="34" charset="0"/>
                <a:ea typeface="Syne Light" pitchFamily="34" charset="-122"/>
                <a:cs typeface="Syne Light" pitchFamily="34" charset="-120"/>
              </a:rPr>
              <a:t>04</a:t>
            </a:r>
            <a:endParaRPr lang="en-US" sz="1450" dirty="0"/>
          </a:p>
        </p:txBody>
      </p:sp>
      <p:sp>
        <p:nvSpPr>
          <p:cNvPr id="16" name="Shape 14"/>
          <p:cNvSpPr/>
          <p:nvPr/>
        </p:nvSpPr>
        <p:spPr>
          <a:xfrm>
            <a:off x="649486" y="6453545"/>
            <a:ext cx="6439376" cy="22860"/>
          </a:xfrm>
          <a:prstGeom prst="rect">
            <a:avLst/>
          </a:prstGeom>
          <a:solidFill>
            <a:srgbClr val="A9F00F"/>
          </a:solidFill>
          <a:ln/>
        </p:spPr>
      </p:sp>
      <p:sp>
        <p:nvSpPr>
          <p:cNvPr id="17" name="Text 15"/>
          <p:cNvSpPr/>
          <p:nvPr/>
        </p:nvSpPr>
        <p:spPr>
          <a:xfrm>
            <a:off x="649486" y="6592014"/>
            <a:ext cx="2319814" cy="289917"/>
          </a:xfrm>
          <a:prstGeom prst="rect">
            <a:avLst/>
          </a:prstGeom>
          <a:noFill/>
          <a:ln/>
        </p:spPr>
        <p:txBody>
          <a:bodyPr wrap="none" lIns="0" tIns="0" rIns="0" bIns="0" rtlCol="0" anchor="t"/>
          <a:lstStyle/>
          <a:p>
            <a:pPr marL="0" indent="0" algn="l">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Fiabilité</a:t>
            </a:r>
            <a:endParaRPr lang="en-US" sz="1800" dirty="0"/>
          </a:p>
        </p:txBody>
      </p:sp>
      <p:sp>
        <p:nvSpPr>
          <p:cNvPr id="18" name="Text 16"/>
          <p:cNvSpPr/>
          <p:nvPr/>
        </p:nvSpPr>
        <p:spPr>
          <a:xfrm>
            <a:off x="649486" y="7067431"/>
            <a:ext cx="6439376" cy="296942"/>
          </a:xfrm>
          <a:prstGeom prst="rect">
            <a:avLst/>
          </a:prstGeom>
          <a:noFill/>
          <a:ln/>
        </p:spPr>
        <p:txBody>
          <a:bodyPr wrap="non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Outil utilisable en production</a:t>
            </a:r>
            <a:endParaRPr lang="en-US" sz="1450" dirty="0"/>
          </a:p>
        </p:txBody>
      </p:sp>
      <p:pic>
        <p:nvPicPr>
          <p:cNvPr id="19" name="Image 0" descr="preencoded.png"/>
          <p:cNvPicPr>
            <a:picLocks noChangeAspect="1"/>
          </p:cNvPicPr>
          <p:nvPr/>
        </p:nvPicPr>
        <p:blipFill>
          <a:blip r:embed="rId3"/>
          <a:stretch>
            <a:fillRect/>
          </a:stretch>
        </p:blipFill>
        <p:spPr>
          <a:xfrm>
            <a:off x="7549158" y="1577340"/>
            <a:ext cx="6439376" cy="64393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610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Dataset complet</a:t>
            </a:r>
            <a:endParaRPr lang="en-US" sz="4450" dirty="0"/>
          </a:p>
        </p:txBody>
      </p:sp>
      <p:sp>
        <p:nvSpPr>
          <p:cNvPr id="4" name="Text 1"/>
          <p:cNvSpPr/>
          <p:nvPr/>
        </p:nvSpPr>
        <p:spPr>
          <a:xfrm>
            <a:off x="793790" y="3077170"/>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rgbClr val="D7E5D8"/>
                </a:solidFill>
                <a:latin typeface="Syne Extra Bold" pitchFamily="34" charset="0"/>
                <a:ea typeface="Syne Extra Bold" pitchFamily="34" charset="-122"/>
                <a:cs typeface="Syne Extra Bold" pitchFamily="34" charset="-120"/>
              </a:rPr>
              <a:t>1M</a:t>
            </a:r>
            <a:endParaRPr lang="en-US" sz="5850" dirty="0"/>
          </a:p>
        </p:txBody>
      </p:sp>
      <p:sp>
        <p:nvSpPr>
          <p:cNvPr id="5" name="Text 2"/>
          <p:cNvSpPr/>
          <p:nvPr/>
        </p:nvSpPr>
        <p:spPr>
          <a:xfrm>
            <a:off x="793790" y="4108966"/>
            <a:ext cx="2329815" cy="708660"/>
          </a:xfrm>
          <a:prstGeom prst="rect">
            <a:avLst/>
          </a:prstGeom>
          <a:noFill/>
          <a:ln/>
        </p:spPr>
        <p:txBody>
          <a:bodyPr wrap="square" lIns="0" tIns="0" rIns="0" bIns="0" rtlCol="0" anchor="t"/>
          <a:lstStyle/>
          <a:p>
            <a:pPr marL="0" indent="0" algn="ctr">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Lignes de données</a:t>
            </a:r>
            <a:endParaRPr lang="en-US" sz="2200" dirty="0"/>
          </a:p>
        </p:txBody>
      </p:sp>
      <p:sp>
        <p:nvSpPr>
          <p:cNvPr id="6" name="Text 3"/>
          <p:cNvSpPr/>
          <p:nvPr/>
        </p:nvSpPr>
        <p:spPr>
          <a:xfrm>
            <a:off x="793790" y="4953714"/>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D7E5D8"/>
                </a:solidFill>
                <a:latin typeface="Syne" pitchFamily="34" charset="0"/>
                <a:ea typeface="Syne" pitchFamily="34" charset="-122"/>
                <a:cs typeface="Syne" pitchFamily="34" charset="-120"/>
              </a:rPr>
              <a:t>Dataset exhaustif pour l'entraînement</a:t>
            </a:r>
            <a:endParaRPr lang="en-US" sz="1750" dirty="0"/>
          </a:p>
        </p:txBody>
      </p:sp>
      <p:sp>
        <p:nvSpPr>
          <p:cNvPr id="7" name="Text 4"/>
          <p:cNvSpPr/>
          <p:nvPr/>
        </p:nvSpPr>
        <p:spPr>
          <a:xfrm>
            <a:off x="3407093" y="3077170"/>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rgbClr val="D7E5D8"/>
                </a:solidFill>
                <a:latin typeface="Syne Extra Bold" pitchFamily="34" charset="0"/>
                <a:ea typeface="Syne Extra Bold" pitchFamily="34" charset="-122"/>
                <a:cs typeface="Syne Extra Bold" pitchFamily="34" charset="-120"/>
              </a:rPr>
              <a:t>15+</a:t>
            </a:r>
            <a:endParaRPr lang="en-US" sz="5850" dirty="0"/>
          </a:p>
        </p:txBody>
      </p:sp>
      <p:sp>
        <p:nvSpPr>
          <p:cNvPr id="8" name="Text 5"/>
          <p:cNvSpPr/>
          <p:nvPr/>
        </p:nvSpPr>
        <p:spPr>
          <a:xfrm>
            <a:off x="3407093" y="4108966"/>
            <a:ext cx="2329815" cy="708660"/>
          </a:xfrm>
          <a:prstGeom prst="rect">
            <a:avLst/>
          </a:prstGeom>
          <a:noFill/>
          <a:ln/>
        </p:spPr>
        <p:txBody>
          <a:bodyPr wrap="square" lIns="0" tIns="0" rIns="0" bIns="0" rtlCol="0" anchor="t"/>
          <a:lstStyle/>
          <a:p>
            <a:pPr marL="0" indent="0" algn="ctr">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Variables clés</a:t>
            </a:r>
            <a:endParaRPr lang="en-US" sz="2200" dirty="0"/>
          </a:p>
        </p:txBody>
      </p:sp>
      <p:sp>
        <p:nvSpPr>
          <p:cNvPr id="9" name="Text 6"/>
          <p:cNvSpPr/>
          <p:nvPr/>
        </p:nvSpPr>
        <p:spPr>
          <a:xfrm>
            <a:off x="3407093" y="4953714"/>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D7E5D8"/>
                </a:solidFill>
                <a:latin typeface="Syne" pitchFamily="34" charset="0"/>
                <a:ea typeface="Syne" pitchFamily="34" charset="-122"/>
                <a:cs typeface="Syne" pitchFamily="34" charset="-120"/>
              </a:rPr>
              <a:t>Type, capacité, météo, budgets internes</a:t>
            </a:r>
            <a:endParaRPr lang="en-US" sz="1750" dirty="0"/>
          </a:p>
        </p:txBody>
      </p:sp>
      <p:sp>
        <p:nvSpPr>
          <p:cNvPr id="10" name="Text 7"/>
          <p:cNvSpPr/>
          <p:nvPr/>
        </p:nvSpPr>
        <p:spPr>
          <a:xfrm>
            <a:off x="6020395" y="3077170"/>
            <a:ext cx="2329815" cy="748427"/>
          </a:xfrm>
          <a:prstGeom prst="rect">
            <a:avLst/>
          </a:prstGeom>
          <a:noFill/>
          <a:ln/>
        </p:spPr>
        <p:txBody>
          <a:bodyPr wrap="none" lIns="0" tIns="0" rIns="0" bIns="0" rtlCol="0" anchor="t"/>
          <a:lstStyle/>
          <a:p>
            <a:pPr marL="0" indent="0" algn="ctr">
              <a:lnSpc>
                <a:spcPts val="5850"/>
              </a:lnSpc>
              <a:buNone/>
            </a:pPr>
            <a:r>
              <a:rPr lang="en-US" sz="5850" b="1" dirty="0">
                <a:solidFill>
                  <a:srgbClr val="D7E5D8"/>
                </a:solidFill>
                <a:latin typeface="Syne Extra Bold" pitchFamily="34" charset="0"/>
                <a:ea typeface="Syne Extra Bold" pitchFamily="34" charset="-122"/>
                <a:cs typeface="Syne Extra Bold" pitchFamily="34" charset="-120"/>
              </a:rPr>
              <a:t>100%</a:t>
            </a:r>
            <a:endParaRPr lang="en-US" sz="5850" dirty="0"/>
          </a:p>
        </p:txBody>
      </p:sp>
      <p:sp>
        <p:nvSpPr>
          <p:cNvPr id="11" name="Text 8"/>
          <p:cNvSpPr/>
          <p:nvPr/>
        </p:nvSpPr>
        <p:spPr>
          <a:xfrm>
            <a:off x="6020395" y="4108966"/>
            <a:ext cx="2329815" cy="708660"/>
          </a:xfrm>
          <a:prstGeom prst="rect">
            <a:avLst/>
          </a:prstGeom>
          <a:noFill/>
          <a:ln/>
        </p:spPr>
        <p:txBody>
          <a:bodyPr wrap="square" lIns="0" tIns="0" rIns="0" bIns="0" rtlCol="0" anchor="t"/>
          <a:lstStyle/>
          <a:p>
            <a:pPr marL="0" indent="0" algn="ctr">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Couverture</a:t>
            </a:r>
            <a:endParaRPr lang="en-US" sz="2200" dirty="0"/>
          </a:p>
        </p:txBody>
      </p:sp>
      <p:sp>
        <p:nvSpPr>
          <p:cNvPr id="12" name="Text 9"/>
          <p:cNvSpPr/>
          <p:nvPr/>
        </p:nvSpPr>
        <p:spPr>
          <a:xfrm>
            <a:off x="6020395" y="4953714"/>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D7E5D8"/>
                </a:solidFill>
                <a:latin typeface="Syne" pitchFamily="34" charset="0"/>
                <a:ea typeface="Syne" pitchFamily="34" charset="-122"/>
                <a:cs typeface="Syne" pitchFamily="34" charset="-120"/>
              </a:rPr>
              <a:t>Tous les aspects d'un événement</a:t>
            </a:r>
            <a:endParaRPr lang="en-US" sz="1750" dirty="0"/>
          </a:p>
        </p:txBody>
      </p:sp>
      <p:sp>
        <p:nvSpPr>
          <p:cNvPr id="13" name="Text 10"/>
          <p:cNvSpPr/>
          <p:nvPr/>
        </p:nvSpPr>
        <p:spPr>
          <a:xfrm>
            <a:off x="793790" y="5934670"/>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Le dataset couvre toutes les dimensions : type d'événement, capacité du lieu, météo prévue, budgets marketing et staff, tickets, concurrence et saison.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10364"/>
            <a:ext cx="11331654"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Préparation des données</a:t>
            </a:r>
            <a:endParaRPr lang="en-US" sz="4450" dirty="0"/>
          </a:p>
        </p:txBody>
      </p:sp>
      <p:pic>
        <p:nvPicPr>
          <p:cNvPr id="3" name="Image 0" descr="preencoded.png"/>
          <p:cNvPicPr>
            <a:picLocks noChangeAspect="1"/>
          </p:cNvPicPr>
          <p:nvPr/>
        </p:nvPicPr>
        <p:blipFill>
          <a:blip r:embed="rId3"/>
          <a:stretch>
            <a:fillRect/>
          </a:stretch>
        </p:blipFill>
        <p:spPr>
          <a:xfrm>
            <a:off x="793790" y="2172772"/>
            <a:ext cx="6521410" cy="907256"/>
          </a:xfrm>
          <a:prstGeom prst="rect">
            <a:avLst/>
          </a:prstGeom>
        </p:spPr>
      </p:pic>
      <p:sp>
        <p:nvSpPr>
          <p:cNvPr id="4" name="Text 1"/>
          <p:cNvSpPr/>
          <p:nvPr/>
        </p:nvSpPr>
        <p:spPr>
          <a:xfrm>
            <a:off x="1020604" y="33068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Nettoyage</a:t>
            </a:r>
            <a:endParaRPr lang="en-US" sz="2200" dirty="0"/>
          </a:p>
        </p:txBody>
      </p:sp>
      <p:sp>
        <p:nvSpPr>
          <p:cNvPr id="5" name="Text 2"/>
          <p:cNvSpPr/>
          <p:nvPr/>
        </p:nvSpPr>
        <p:spPr>
          <a:xfrm>
            <a:off x="1020604" y="3797260"/>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Imputation des valeurs manquantes</a:t>
            </a:r>
            <a:endParaRPr lang="en-US" sz="1750" dirty="0"/>
          </a:p>
        </p:txBody>
      </p:sp>
      <p:pic>
        <p:nvPicPr>
          <p:cNvPr id="6" name="Image 1" descr="preencoded.png"/>
          <p:cNvPicPr>
            <a:picLocks noChangeAspect="1"/>
          </p:cNvPicPr>
          <p:nvPr/>
        </p:nvPicPr>
        <p:blipFill>
          <a:blip r:embed="rId4"/>
          <a:stretch>
            <a:fillRect/>
          </a:stretch>
        </p:blipFill>
        <p:spPr>
          <a:xfrm>
            <a:off x="7315200" y="2172772"/>
            <a:ext cx="6521410" cy="907256"/>
          </a:xfrm>
          <a:prstGeom prst="rect">
            <a:avLst/>
          </a:prstGeom>
        </p:spPr>
      </p:pic>
      <p:sp>
        <p:nvSpPr>
          <p:cNvPr id="7" name="Text 3"/>
          <p:cNvSpPr/>
          <p:nvPr/>
        </p:nvSpPr>
        <p:spPr>
          <a:xfrm>
            <a:off x="7542014" y="33068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Encodage</a:t>
            </a:r>
            <a:endParaRPr lang="en-US" sz="2200" dirty="0"/>
          </a:p>
        </p:txBody>
      </p:sp>
      <p:sp>
        <p:nvSpPr>
          <p:cNvPr id="8" name="Text 4"/>
          <p:cNvSpPr/>
          <p:nvPr/>
        </p:nvSpPr>
        <p:spPr>
          <a:xfrm>
            <a:off x="7542014" y="3797260"/>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Transformation des catégories</a:t>
            </a:r>
            <a:endParaRPr lang="en-US" sz="1750" dirty="0"/>
          </a:p>
        </p:txBody>
      </p:sp>
      <p:pic>
        <p:nvPicPr>
          <p:cNvPr id="9" name="Image 2" descr="preencoded.png"/>
          <p:cNvPicPr>
            <a:picLocks noChangeAspect="1"/>
          </p:cNvPicPr>
          <p:nvPr/>
        </p:nvPicPr>
        <p:blipFill>
          <a:blip r:embed="rId5"/>
          <a:stretch>
            <a:fillRect/>
          </a:stretch>
        </p:blipFill>
        <p:spPr>
          <a:xfrm>
            <a:off x="793790" y="4386977"/>
            <a:ext cx="6521410" cy="907256"/>
          </a:xfrm>
          <a:prstGeom prst="rect">
            <a:avLst/>
          </a:prstGeom>
        </p:spPr>
      </p:pic>
      <p:sp>
        <p:nvSpPr>
          <p:cNvPr id="10" name="Text 5"/>
          <p:cNvSpPr/>
          <p:nvPr/>
        </p:nvSpPr>
        <p:spPr>
          <a:xfrm>
            <a:off x="1020604" y="5521047"/>
            <a:ext cx="363914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Standardisation</a:t>
            </a:r>
            <a:endParaRPr lang="en-US" sz="2200" dirty="0"/>
          </a:p>
        </p:txBody>
      </p:sp>
      <p:sp>
        <p:nvSpPr>
          <p:cNvPr id="11" name="Text 6"/>
          <p:cNvSpPr/>
          <p:nvPr/>
        </p:nvSpPr>
        <p:spPr>
          <a:xfrm>
            <a:off x="1020604" y="6011466"/>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Normalisation des variables</a:t>
            </a:r>
            <a:endParaRPr lang="en-US" sz="1750" dirty="0"/>
          </a:p>
        </p:txBody>
      </p:sp>
      <p:pic>
        <p:nvPicPr>
          <p:cNvPr id="12" name="Image 3" descr="preencoded.png"/>
          <p:cNvPicPr>
            <a:picLocks noChangeAspect="1"/>
          </p:cNvPicPr>
          <p:nvPr/>
        </p:nvPicPr>
        <p:blipFill>
          <a:blip r:embed="rId6"/>
          <a:stretch>
            <a:fillRect/>
          </a:stretch>
        </p:blipFill>
        <p:spPr>
          <a:xfrm>
            <a:off x="7315200" y="4386977"/>
            <a:ext cx="6521410" cy="907256"/>
          </a:xfrm>
          <a:prstGeom prst="rect">
            <a:avLst/>
          </a:prstGeom>
        </p:spPr>
      </p:pic>
      <p:sp>
        <p:nvSpPr>
          <p:cNvPr id="13" name="Text 7"/>
          <p:cNvSpPr/>
          <p:nvPr/>
        </p:nvSpPr>
        <p:spPr>
          <a:xfrm>
            <a:off x="7542014" y="55210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Réduction</a:t>
            </a:r>
            <a:endParaRPr lang="en-US" sz="2200" dirty="0"/>
          </a:p>
        </p:txBody>
      </p:sp>
      <p:sp>
        <p:nvSpPr>
          <p:cNvPr id="14" name="Text 8"/>
          <p:cNvSpPr/>
          <p:nvPr/>
        </p:nvSpPr>
        <p:spPr>
          <a:xfrm>
            <a:off x="7542014" y="6011466"/>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Mutual Info &amp; RFE</a:t>
            </a:r>
            <a:endParaRPr lang="en-US" sz="1750" dirty="0"/>
          </a:p>
        </p:txBody>
      </p:sp>
      <p:sp>
        <p:nvSpPr>
          <p:cNvPr id="15" name="Text 9"/>
          <p:cNvSpPr/>
          <p:nvPr/>
        </p:nvSpPr>
        <p:spPr>
          <a:xfrm>
            <a:off x="793790" y="685633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Le feature engineering et la réduction de dimension ont permis d'améliorer les performances et la vitesse du modèle.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25272"/>
            <a:ext cx="6631424"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Modélisaation </a:t>
            </a:r>
            <a:endParaRPr lang="en-US" sz="4450" dirty="0"/>
          </a:p>
        </p:txBody>
      </p:sp>
      <p:sp>
        <p:nvSpPr>
          <p:cNvPr id="3" name="Shape 1"/>
          <p:cNvSpPr/>
          <p:nvPr/>
        </p:nvSpPr>
        <p:spPr>
          <a:xfrm>
            <a:off x="793790" y="2727841"/>
            <a:ext cx="4196358" cy="2031921"/>
          </a:xfrm>
          <a:prstGeom prst="roundRect">
            <a:avLst>
              <a:gd name="adj" fmla="val 7200"/>
            </a:avLst>
          </a:prstGeom>
          <a:solidFill>
            <a:srgbClr val="152025">
              <a:alpha val="95000"/>
            </a:srgbClr>
          </a:solidFill>
          <a:ln/>
        </p:spPr>
      </p:sp>
      <p:sp>
        <p:nvSpPr>
          <p:cNvPr id="4" name="Shape 2"/>
          <p:cNvSpPr/>
          <p:nvPr/>
        </p:nvSpPr>
        <p:spPr>
          <a:xfrm>
            <a:off x="793790" y="2697361"/>
            <a:ext cx="4196358" cy="121920"/>
          </a:xfrm>
          <a:prstGeom prst="roundRect">
            <a:avLst>
              <a:gd name="adj" fmla="val 78139"/>
            </a:avLst>
          </a:prstGeom>
          <a:solidFill>
            <a:srgbClr val="A9F00F"/>
          </a:solidFill>
          <a:ln/>
        </p:spPr>
      </p:sp>
      <p:sp>
        <p:nvSpPr>
          <p:cNvPr id="5" name="Shape 3"/>
          <p:cNvSpPr/>
          <p:nvPr/>
        </p:nvSpPr>
        <p:spPr>
          <a:xfrm>
            <a:off x="2551688" y="2387679"/>
            <a:ext cx="680442" cy="680442"/>
          </a:xfrm>
          <a:prstGeom prst="roundRect">
            <a:avLst>
              <a:gd name="adj" fmla="val 134383"/>
            </a:avLst>
          </a:prstGeom>
          <a:solidFill>
            <a:srgbClr val="A9F00F"/>
          </a:solidFill>
          <a:ln/>
        </p:spPr>
      </p:sp>
      <p:sp>
        <p:nvSpPr>
          <p:cNvPr id="6" name="Text 4"/>
          <p:cNvSpPr/>
          <p:nvPr/>
        </p:nvSpPr>
        <p:spPr>
          <a:xfrm>
            <a:off x="2755761" y="255782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Syne Extra Bold" pitchFamily="34" charset="0"/>
                <a:ea typeface="Syne Extra Bold" pitchFamily="34" charset="-122"/>
                <a:cs typeface="Syne Extra Bold" pitchFamily="34" charset="-120"/>
              </a:rPr>
              <a:t>1</a:t>
            </a:r>
            <a:endParaRPr lang="en-US" sz="2100" dirty="0"/>
          </a:p>
        </p:txBody>
      </p:sp>
      <p:sp>
        <p:nvSpPr>
          <p:cNvPr id="7" name="Text 5"/>
          <p:cNvSpPr/>
          <p:nvPr/>
        </p:nvSpPr>
        <p:spPr>
          <a:xfrm>
            <a:off x="1051084" y="3294817"/>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Linear Regression</a:t>
            </a:r>
            <a:endParaRPr lang="en-US" sz="2200" dirty="0"/>
          </a:p>
        </p:txBody>
      </p:sp>
      <p:sp>
        <p:nvSpPr>
          <p:cNvPr id="8" name="Text 6"/>
          <p:cNvSpPr/>
          <p:nvPr/>
        </p:nvSpPr>
        <p:spPr>
          <a:xfrm>
            <a:off x="1051084" y="4139565"/>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Modèle de base linéaire</a:t>
            </a:r>
            <a:endParaRPr lang="en-US" sz="1750" dirty="0"/>
          </a:p>
        </p:txBody>
      </p:sp>
      <p:sp>
        <p:nvSpPr>
          <p:cNvPr id="9" name="Shape 7"/>
          <p:cNvSpPr/>
          <p:nvPr/>
        </p:nvSpPr>
        <p:spPr>
          <a:xfrm>
            <a:off x="5216962" y="2727841"/>
            <a:ext cx="4196358" cy="2031921"/>
          </a:xfrm>
          <a:prstGeom prst="roundRect">
            <a:avLst>
              <a:gd name="adj" fmla="val 7200"/>
            </a:avLst>
          </a:prstGeom>
          <a:solidFill>
            <a:srgbClr val="152025">
              <a:alpha val="95000"/>
            </a:srgbClr>
          </a:solidFill>
          <a:ln/>
        </p:spPr>
      </p:sp>
      <p:sp>
        <p:nvSpPr>
          <p:cNvPr id="10" name="Shape 8"/>
          <p:cNvSpPr/>
          <p:nvPr/>
        </p:nvSpPr>
        <p:spPr>
          <a:xfrm>
            <a:off x="5216962" y="2697361"/>
            <a:ext cx="4196358" cy="121920"/>
          </a:xfrm>
          <a:prstGeom prst="roundRect">
            <a:avLst>
              <a:gd name="adj" fmla="val 78139"/>
            </a:avLst>
          </a:prstGeom>
          <a:solidFill>
            <a:srgbClr val="A9F00F"/>
          </a:solidFill>
          <a:ln/>
        </p:spPr>
      </p:sp>
      <p:sp>
        <p:nvSpPr>
          <p:cNvPr id="11" name="Shape 9"/>
          <p:cNvSpPr/>
          <p:nvPr/>
        </p:nvSpPr>
        <p:spPr>
          <a:xfrm>
            <a:off x="6974860" y="2387679"/>
            <a:ext cx="680442" cy="680442"/>
          </a:xfrm>
          <a:prstGeom prst="roundRect">
            <a:avLst>
              <a:gd name="adj" fmla="val 134383"/>
            </a:avLst>
          </a:prstGeom>
          <a:solidFill>
            <a:srgbClr val="A9F00F"/>
          </a:solidFill>
          <a:ln/>
        </p:spPr>
      </p:sp>
      <p:sp>
        <p:nvSpPr>
          <p:cNvPr id="12" name="Text 10"/>
          <p:cNvSpPr/>
          <p:nvPr/>
        </p:nvSpPr>
        <p:spPr>
          <a:xfrm>
            <a:off x="7178933" y="255782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Syne Extra Bold" pitchFamily="34" charset="0"/>
                <a:ea typeface="Syne Extra Bold" pitchFamily="34" charset="-122"/>
                <a:cs typeface="Syne Extra Bold" pitchFamily="34" charset="-120"/>
              </a:rPr>
              <a:t>2</a:t>
            </a:r>
            <a:endParaRPr lang="en-US" sz="2100" dirty="0"/>
          </a:p>
        </p:txBody>
      </p:sp>
      <p:sp>
        <p:nvSpPr>
          <p:cNvPr id="13" name="Text 11"/>
          <p:cNvSpPr/>
          <p:nvPr/>
        </p:nvSpPr>
        <p:spPr>
          <a:xfrm>
            <a:off x="5474256" y="3294817"/>
            <a:ext cx="3160514"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Lasso &amp; Ridge</a:t>
            </a:r>
            <a:endParaRPr lang="en-US" sz="2200" dirty="0"/>
          </a:p>
        </p:txBody>
      </p:sp>
      <p:sp>
        <p:nvSpPr>
          <p:cNvPr id="14" name="Text 12"/>
          <p:cNvSpPr/>
          <p:nvPr/>
        </p:nvSpPr>
        <p:spPr>
          <a:xfrm>
            <a:off x="5474256" y="3785235"/>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Régularisation L1 et L2</a:t>
            </a:r>
            <a:endParaRPr lang="en-US" sz="1750" dirty="0"/>
          </a:p>
        </p:txBody>
      </p:sp>
      <p:sp>
        <p:nvSpPr>
          <p:cNvPr id="15" name="Shape 13"/>
          <p:cNvSpPr/>
          <p:nvPr/>
        </p:nvSpPr>
        <p:spPr>
          <a:xfrm>
            <a:off x="9640133" y="2727841"/>
            <a:ext cx="4196358" cy="2031921"/>
          </a:xfrm>
          <a:prstGeom prst="roundRect">
            <a:avLst>
              <a:gd name="adj" fmla="val 7200"/>
            </a:avLst>
          </a:prstGeom>
          <a:solidFill>
            <a:srgbClr val="152025">
              <a:alpha val="95000"/>
            </a:srgbClr>
          </a:solidFill>
          <a:ln/>
        </p:spPr>
      </p:sp>
      <p:sp>
        <p:nvSpPr>
          <p:cNvPr id="16" name="Shape 14"/>
          <p:cNvSpPr/>
          <p:nvPr/>
        </p:nvSpPr>
        <p:spPr>
          <a:xfrm>
            <a:off x="9640133" y="2697361"/>
            <a:ext cx="4196358" cy="121920"/>
          </a:xfrm>
          <a:prstGeom prst="roundRect">
            <a:avLst>
              <a:gd name="adj" fmla="val 78139"/>
            </a:avLst>
          </a:prstGeom>
          <a:solidFill>
            <a:srgbClr val="A9F00F"/>
          </a:solidFill>
          <a:ln/>
        </p:spPr>
      </p:sp>
      <p:sp>
        <p:nvSpPr>
          <p:cNvPr id="17" name="Shape 15"/>
          <p:cNvSpPr/>
          <p:nvPr/>
        </p:nvSpPr>
        <p:spPr>
          <a:xfrm>
            <a:off x="11398032" y="2387679"/>
            <a:ext cx="680442" cy="680442"/>
          </a:xfrm>
          <a:prstGeom prst="roundRect">
            <a:avLst>
              <a:gd name="adj" fmla="val 134383"/>
            </a:avLst>
          </a:prstGeom>
          <a:solidFill>
            <a:srgbClr val="A9F00F"/>
          </a:solidFill>
          <a:ln/>
        </p:spPr>
      </p:sp>
      <p:sp>
        <p:nvSpPr>
          <p:cNvPr id="18" name="Text 16"/>
          <p:cNvSpPr/>
          <p:nvPr/>
        </p:nvSpPr>
        <p:spPr>
          <a:xfrm>
            <a:off x="11602105" y="255782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Syne Extra Bold" pitchFamily="34" charset="0"/>
                <a:ea typeface="Syne Extra Bold" pitchFamily="34" charset="-122"/>
                <a:cs typeface="Syne Extra Bold" pitchFamily="34" charset="-120"/>
              </a:rPr>
              <a:t>3</a:t>
            </a:r>
            <a:endParaRPr lang="en-US" sz="2100" dirty="0"/>
          </a:p>
        </p:txBody>
      </p:sp>
      <p:sp>
        <p:nvSpPr>
          <p:cNvPr id="19" name="Text 17"/>
          <p:cNvSpPr/>
          <p:nvPr/>
        </p:nvSpPr>
        <p:spPr>
          <a:xfrm>
            <a:off x="9897427" y="32948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ElasticNet</a:t>
            </a:r>
            <a:endParaRPr lang="en-US" sz="2200" dirty="0"/>
          </a:p>
        </p:txBody>
      </p:sp>
      <p:sp>
        <p:nvSpPr>
          <p:cNvPr id="20" name="Text 18"/>
          <p:cNvSpPr/>
          <p:nvPr/>
        </p:nvSpPr>
        <p:spPr>
          <a:xfrm>
            <a:off x="9897427" y="3785235"/>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Combinaison des régularisations</a:t>
            </a:r>
            <a:endParaRPr lang="en-US" sz="1750" dirty="0"/>
          </a:p>
        </p:txBody>
      </p:sp>
      <p:sp>
        <p:nvSpPr>
          <p:cNvPr id="21" name="Shape 19"/>
          <p:cNvSpPr/>
          <p:nvPr/>
        </p:nvSpPr>
        <p:spPr>
          <a:xfrm>
            <a:off x="793790" y="5326737"/>
            <a:ext cx="6407944" cy="1677591"/>
          </a:xfrm>
          <a:prstGeom prst="roundRect">
            <a:avLst>
              <a:gd name="adj" fmla="val 8721"/>
            </a:avLst>
          </a:prstGeom>
          <a:solidFill>
            <a:srgbClr val="152025">
              <a:alpha val="95000"/>
            </a:srgbClr>
          </a:solidFill>
          <a:ln/>
        </p:spPr>
      </p:sp>
      <p:sp>
        <p:nvSpPr>
          <p:cNvPr id="22" name="Shape 20"/>
          <p:cNvSpPr/>
          <p:nvPr/>
        </p:nvSpPr>
        <p:spPr>
          <a:xfrm>
            <a:off x="793790" y="5296257"/>
            <a:ext cx="6407944" cy="121920"/>
          </a:xfrm>
          <a:prstGeom prst="roundRect">
            <a:avLst>
              <a:gd name="adj" fmla="val 78139"/>
            </a:avLst>
          </a:prstGeom>
          <a:solidFill>
            <a:srgbClr val="A9F00F"/>
          </a:solidFill>
          <a:ln/>
        </p:spPr>
      </p:sp>
      <p:sp>
        <p:nvSpPr>
          <p:cNvPr id="23" name="Shape 21"/>
          <p:cNvSpPr/>
          <p:nvPr/>
        </p:nvSpPr>
        <p:spPr>
          <a:xfrm>
            <a:off x="3657540" y="4986576"/>
            <a:ext cx="680442" cy="680442"/>
          </a:xfrm>
          <a:prstGeom prst="roundRect">
            <a:avLst>
              <a:gd name="adj" fmla="val 134383"/>
            </a:avLst>
          </a:prstGeom>
          <a:solidFill>
            <a:srgbClr val="A9F00F"/>
          </a:solidFill>
          <a:ln/>
        </p:spPr>
      </p:sp>
      <p:sp>
        <p:nvSpPr>
          <p:cNvPr id="24" name="Text 22"/>
          <p:cNvSpPr/>
          <p:nvPr/>
        </p:nvSpPr>
        <p:spPr>
          <a:xfrm>
            <a:off x="3861614" y="5156716"/>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Syne Extra Bold" pitchFamily="34" charset="0"/>
                <a:ea typeface="Syne Extra Bold" pitchFamily="34" charset="-122"/>
                <a:cs typeface="Syne Extra Bold" pitchFamily="34" charset="-120"/>
              </a:rPr>
              <a:t>4</a:t>
            </a:r>
            <a:endParaRPr lang="en-US" sz="2100" dirty="0"/>
          </a:p>
        </p:txBody>
      </p:sp>
      <p:sp>
        <p:nvSpPr>
          <p:cNvPr id="25" name="Text 23"/>
          <p:cNvSpPr/>
          <p:nvPr/>
        </p:nvSpPr>
        <p:spPr>
          <a:xfrm>
            <a:off x="1051084" y="5893713"/>
            <a:ext cx="3531394"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Random Forest</a:t>
            </a:r>
            <a:endParaRPr lang="en-US" sz="2200" dirty="0"/>
          </a:p>
        </p:txBody>
      </p:sp>
      <p:sp>
        <p:nvSpPr>
          <p:cNvPr id="26" name="Text 24"/>
          <p:cNvSpPr/>
          <p:nvPr/>
        </p:nvSpPr>
        <p:spPr>
          <a:xfrm>
            <a:off x="1051084" y="6384131"/>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Ensemble d'arbres de décision</a:t>
            </a:r>
            <a:endParaRPr lang="en-US" sz="1750" dirty="0"/>
          </a:p>
        </p:txBody>
      </p:sp>
      <p:sp>
        <p:nvSpPr>
          <p:cNvPr id="27" name="Shape 25"/>
          <p:cNvSpPr/>
          <p:nvPr/>
        </p:nvSpPr>
        <p:spPr>
          <a:xfrm>
            <a:off x="7428548" y="5326737"/>
            <a:ext cx="6407944" cy="1677591"/>
          </a:xfrm>
          <a:prstGeom prst="roundRect">
            <a:avLst>
              <a:gd name="adj" fmla="val 8721"/>
            </a:avLst>
          </a:prstGeom>
          <a:solidFill>
            <a:srgbClr val="152025">
              <a:alpha val="95000"/>
            </a:srgbClr>
          </a:solidFill>
          <a:ln/>
        </p:spPr>
      </p:sp>
      <p:sp>
        <p:nvSpPr>
          <p:cNvPr id="28" name="Shape 26"/>
          <p:cNvSpPr/>
          <p:nvPr/>
        </p:nvSpPr>
        <p:spPr>
          <a:xfrm>
            <a:off x="7428548" y="5296257"/>
            <a:ext cx="6407944" cy="121920"/>
          </a:xfrm>
          <a:prstGeom prst="roundRect">
            <a:avLst>
              <a:gd name="adj" fmla="val 78139"/>
            </a:avLst>
          </a:prstGeom>
          <a:solidFill>
            <a:srgbClr val="A9F00F"/>
          </a:solidFill>
          <a:ln/>
        </p:spPr>
      </p:sp>
      <p:sp>
        <p:nvSpPr>
          <p:cNvPr id="29" name="Shape 27"/>
          <p:cNvSpPr/>
          <p:nvPr/>
        </p:nvSpPr>
        <p:spPr>
          <a:xfrm>
            <a:off x="10292298" y="4986576"/>
            <a:ext cx="680442" cy="680442"/>
          </a:xfrm>
          <a:prstGeom prst="roundRect">
            <a:avLst>
              <a:gd name="adj" fmla="val 134383"/>
            </a:avLst>
          </a:prstGeom>
          <a:solidFill>
            <a:srgbClr val="A9F00F"/>
          </a:solidFill>
          <a:ln/>
        </p:spPr>
      </p:sp>
      <p:sp>
        <p:nvSpPr>
          <p:cNvPr id="30" name="Text 28"/>
          <p:cNvSpPr/>
          <p:nvPr/>
        </p:nvSpPr>
        <p:spPr>
          <a:xfrm>
            <a:off x="10496371" y="5156716"/>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000000"/>
                </a:solidFill>
                <a:latin typeface="Syne Extra Bold" pitchFamily="34" charset="0"/>
                <a:ea typeface="Syne Extra Bold" pitchFamily="34" charset="-122"/>
                <a:cs typeface="Syne Extra Bold" pitchFamily="34" charset="-120"/>
              </a:rPr>
              <a:t>5</a:t>
            </a:r>
            <a:endParaRPr lang="en-US" sz="2100" dirty="0"/>
          </a:p>
        </p:txBody>
      </p:sp>
      <p:sp>
        <p:nvSpPr>
          <p:cNvPr id="31" name="Text 29"/>
          <p:cNvSpPr/>
          <p:nvPr/>
        </p:nvSpPr>
        <p:spPr>
          <a:xfrm>
            <a:off x="7685842" y="5893713"/>
            <a:ext cx="4060984"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Gradient Boosting</a:t>
            </a:r>
            <a:endParaRPr lang="en-US" sz="2200" dirty="0"/>
          </a:p>
        </p:txBody>
      </p:sp>
      <p:sp>
        <p:nvSpPr>
          <p:cNvPr id="32" name="Text 30"/>
          <p:cNvSpPr/>
          <p:nvPr/>
        </p:nvSpPr>
        <p:spPr>
          <a:xfrm>
            <a:off x="7685842" y="6384131"/>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Boosting séquentiel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55439"/>
            <a:ext cx="5847874" cy="708779"/>
          </a:xfrm>
          <a:prstGeom prst="rect">
            <a:avLst/>
          </a:prstGeom>
          <a:noFill/>
          <a:ln/>
        </p:spPr>
        <p:txBody>
          <a:bodyPr wrap="non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Optimisation</a:t>
            </a:r>
            <a:endParaRPr lang="en-US" sz="4450" dirty="0"/>
          </a:p>
        </p:txBody>
      </p:sp>
      <p:sp>
        <p:nvSpPr>
          <p:cNvPr id="3" name="Text 1"/>
          <p:cNvSpPr/>
          <p:nvPr/>
        </p:nvSpPr>
        <p:spPr>
          <a:xfrm>
            <a:off x="793790" y="18178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Light" pitchFamily="34" charset="0"/>
                <a:ea typeface="Syne Light" pitchFamily="34" charset="-122"/>
                <a:cs typeface="Syne Light" pitchFamily="34" charset="-120"/>
              </a:rPr>
              <a:t>01</a:t>
            </a:r>
            <a:endParaRPr lang="en-US" sz="1750" dirty="0"/>
          </a:p>
        </p:txBody>
      </p:sp>
      <p:sp>
        <p:nvSpPr>
          <p:cNvPr id="4" name="Shape 2"/>
          <p:cNvSpPr/>
          <p:nvPr/>
        </p:nvSpPr>
        <p:spPr>
          <a:xfrm>
            <a:off x="793790" y="2172891"/>
            <a:ext cx="6407944" cy="30480"/>
          </a:xfrm>
          <a:prstGeom prst="rect">
            <a:avLst/>
          </a:prstGeom>
          <a:solidFill>
            <a:srgbClr val="A9F00F"/>
          </a:solidFill>
          <a:ln/>
        </p:spPr>
      </p:sp>
      <p:sp>
        <p:nvSpPr>
          <p:cNvPr id="5" name="Text 3"/>
          <p:cNvSpPr/>
          <p:nvPr/>
        </p:nvSpPr>
        <p:spPr>
          <a:xfrm>
            <a:off x="793790" y="2347198"/>
            <a:ext cx="4522351"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Feature Engineering</a:t>
            </a:r>
            <a:endParaRPr lang="en-US" sz="2200" dirty="0"/>
          </a:p>
        </p:txBody>
      </p:sp>
      <p:sp>
        <p:nvSpPr>
          <p:cNvPr id="6" name="Text 4"/>
          <p:cNvSpPr/>
          <p:nvPr/>
        </p:nvSpPr>
        <p:spPr>
          <a:xfrm>
            <a:off x="793790" y="2837617"/>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Création et sélection des variables pertinentes</a:t>
            </a:r>
            <a:endParaRPr lang="en-US" sz="1750" dirty="0"/>
          </a:p>
        </p:txBody>
      </p:sp>
      <p:sp>
        <p:nvSpPr>
          <p:cNvPr id="7" name="Text 5"/>
          <p:cNvSpPr/>
          <p:nvPr/>
        </p:nvSpPr>
        <p:spPr>
          <a:xfrm>
            <a:off x="7428548" y="18178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Light" pitchFamily="34" charset="0"/>
                <a:ea typeface="Syne Light" pitchFamily="34" charset="-122"/>
                <a:cs typeface="Syne Light" pitchFamily="34" charset="-120"/>
              </a:rPr>
              <a:t>02</a:t>
            </a:r>
            <a:endParaRPr lang="en-US" sz="1750" dirty="0"/>
          </a:p>
        </p:txBody>
      </p:sp>
      <p:sp>
        <p:nvSpPr>
          <p:cNvPr id="8" name="Shape 6"/>
          <p:cNvSpPr/>
          <p:nvPr/>
        </p:nvSpPr>
        <p:spPr>
          <a:xfrm>
            <a:off x="7428548" y="2172891"/>
            <a:ext cx="6408063" cy="30480"/>
          </a:xfrm>
          <a:prstGeom prst="rect">
            <a:avLst/>
          </a:prstGeom>
          <a:solidFill>
            <a:srgbClr val="A9F00F"/>
          </a:solidFill>
          <a:ln/>
        </p:spPr>
      </p:sp>
      <p:sp>
        <p:nvSpPr>
          <p:cNvPr id="9" name="Text 7"/>
          <p:cNvSpPr/>
          <p:nvPr/>
        </p:nvSpPr>
        <p:spPr>
          <a:xfrm>
            <a:off x="7428548" y="2347198"/>
            <a:ext cx="6408063"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Réduction de dimensionnalité</a:t>
            </a:r>
            <a:endParaRPr lang="en-US" sz="2200" dirty="0"/>
          </a:p>
        </p:txBody>
      </p:sp>
      <p:sp>
        <p:nvSpPr>
          <p:cNvPr id="10" name="Text 8"/>
          <p:cNvSpPr/>
          <p:nvPr/>
        </p:nvSpPr>
        <p:spPr>
          <a:xfrm>
            <a:off x="7428548" y="3191947"/>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Diminution du nombre de features pour améliorer la performance</a:t>
            </a:r>
            <a:endParaRPr lang="en-US" sz="1750" dirty="0"/>
          </a:p>
        </p:txBody>
      </p:sp>
      <p:sp>
        <p:nvSpPr>
          <p:cNvPr id="11" name="Text 9"/>
          <p:cNvSpPr/>
          <p:nvPr/>
        </p:nvSpPr>
        <p:spPr>
          <a:xfrm>
            <a:off x="793790" y="43145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Light" pitchFamily="34" charset="0"/>
                <a:ea typeface="Syne Light" pitchFamily="34" charset="-122"/>
                <a:cs typeface="Syne Light" pitchFamily="34" charset="-120"/>
              </a:rPr>
              <a:t>03</a:t>
            </a:r>
            <a:endParaRPr lang="en-US" sz="1750" dirty="0"/>
          </a:p>
        </p:txBody>
      </p:sp>
      <p:sp>
        <p:nvSpPr>
          <p:cNvPr id="12" name="Shape 10"/>
          <p:cNvSpPr/>
          <p:nvPr/>
        </p:nvSpPr>
        <p:spPr>
          <a:xfrm>
            <a:off x="793790" y="4669631"/>
            <a:ext cx="6407944" cy="30480"/>
          </a:xfrm>
          <a:prstGeom prst="rect">
            <a:avLst/>
          </a:prstGeom>
          <a:solidFill>
            <a:srgbClr val="A9F00F"/>
          </a:solidFill>
          <a:ln/>
        </p:spPr>
      </p:sp>
      <p:sp>
        <p:nvSpPr>
          <p:cNvPr id="13" name="Text 11"/>
          <p:cNvSpPr/>
          <p:nvPr/>
        </p:nvSpPr>
        <p:spPr>
          <a:xfrm>
            <a:off x="793790" y="4843939"/>
            <a:ext cx="5532001"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Hyperparamètres tuning</a:t>
            </a:r>
            <a:endParaRPr lang="en-US" sz="2200" dirty="0"/>
          </a:p>
        </p:txBody>
      </p:sp>
      <p:sp>
        <p:nvSpPr>
          <p:cNvPr id="14" name="Text 12"/>
          <p:cNvSpPr/>
          <p:nvPr/>
        </p:nvSpPr>
        <p:spPr>
          <a:xfrm>
            <a:off x="793790" y="5334357"/>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Recherche des meilleurs paramètres pour chaque modèle</a:t>
            </a:r>
            <a:endParaRPr lang="en-US" sz="1750" dirty="0"/>
          </a:p>
        </p:txBody>
      </p:sp>
      <p:sp>
        <p:nvSpPr>
          <p:cNvPr id="15" name="Text 13"/>
          <p:cNvSpPr/>
          <p:nvPr/>
        </p:nvSpPr>
        <p:spPr>
          <a:xfrm>
            <a:off x="7428548" y="431458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Light" pitchFamily="34" charset="0"/>
                <a:ea typeface="Syne Light" pitchFamily="34" charset="-122"/>
                <a:cs typeface="Syne Light" pitchFamily="34" charset="-120"/>
              </a:rPr>
              <a:t>04</a:t>
            </a:r>
            <a:endParaRPr lang="en-US" sz="1750" dirty="0"/>
          </a:p>
        </p:txBody>
      </p:sp>
      <p:sp>
        <p:nvSpPr>
          <p:cNvPr id="16" name="Shape 14"/>
          <p:cNvSpPr/>
          <p:nvPr/>
        </p:nvSpPr>
        <p:spPr>
          <a:xfrm>
            <a:off x="7428548" y="4669631"/>
            <a:ext cx="6408063" cy="30480"/>
          </a:xfrm>
          <a:prstGeom prst="rect">
            <a:avLst/>
          </a:prstGeom>
          <a:solidFill>
            <a:srgbClr val="A9F00F"/>
          </a:solidFill>
          <a:ln/>
        </p:spPr>
      </p:sp>
      <p:sp>
        <p:nvSpPr>
          <p:cNvPr id="17" name="Text 15"/>
          <p:cNvSpPr/>
          <p:nvPr/>
        </p:nvSpPr>
        <p:spPr>
          <a:xfrm>
            <a:off x="7428548" y="4843939"/>
            <a:ext cx="4392573"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Gestion des outliers</a:t>
            </a:r>
            <a:endParaRPr lang="en-US" sz="2200" dirty="0"/>
          </a:p>
        </p:txBody>
      </p:sp>
      <p:sp>
        <p:nvSpPr>
          <p:cNvPr id="18" name="Text 16"/>
          <p:cNvSpPr/>
          <p:nvPr/>
        </p:nvSpPr>
        <p:spPr>
          <a:xfrm>
            <a:off x="7428548" y="5334357"/>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Traitement efficace des valeurs aberrantes</a:t>
            </a:r>
            <a:endParaRPr lang="en-US" sz="1750" dirty="0"/>
          </a:p>
        </p:txBody>
      </p:sp>
      <p:sp>
        <p:nvSpPr>
          <p:cNvPr id="19" name="Text 17"/>
          <p:cNvSpPr/>
          <p:nvPr/>
        </p:nvSpPr>
        <p:spPr>
          <a:xfrm>
            <a:off x="793790" y="612243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Ces techniques d'optimisation sont essentielles pour améliorer la performance et la robustesse de nos modèles. En combinant le feature engineering, la réduction de dimensionnalité, le tuning des hyperparamètres et une gestion appropriée des outliers, nous maximisons la précision des prédictions tout en réduisant le surapprentissage et en garantissant une meilleure généralisation sur de nouvelles données.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12671" y="324445"/>
            <a:ext cx="6506766" cy="736997"/>
          </a:xfrm>
          <a:prstGeom prst="rect">
            <a:avLst/>
          </a:prstGeom>
          <a:noFill/>
          <a:ln/>
        </p:spPr>
        <p:txBody>
          <a:bodyPr wrap="none" lIns="0" tIns="0" rIns="0" bIns="0" rtlCol="0" anchor="t"/>
          <a:lstStyle/>
          <a:p>
            <a:pPr marL="0" indent="0" algn="l">
              <a:lnSpc>
                <a:spcPts val="5800"/>
              </a:lnSpc>
              <a:buNone/>
            </a:pPr>
            <a:r>
              <a:rPr lang="en-US" sz="4600" b="1" dirty="0">
                <a:solidFill>
                  <a:srgbClr val="F0F4F1"/>
                </a:solidFill>
                <a:latin typeface="Syne Extra Bold" pitchFamily="34" charset="0"/>
                <a:ea typeface="Syne Extra Bold" pitchFamily="34" charset="-122"/>
                <a:cs typeface="Syne Extra Bold" pitchFamily="34" charset="-120"/>
              </a:rPr>
              <a:t>Modèle Lasso</a:t>
            </a:r>
            <a:endParaRPr lang="en-US" sz="4600" dirty="0"/>
          </a:p>
        </p:txBody>
      </p:sp>
      <p:sp>
        <p:nvSpPr>
          <p:cNvPr id="3" name="Text 1"/>
          <p:cNvSpPr/>
          <p:nvPr/>
        </p:nvSpPr>
        <p:spPr>
          <a:xfrm>
            <a:off x="412671" y="1238250"/>
            <a:ext cx="3871198" cy="294799"/>
          </a:xfrm>
          <a:prstGeom prst="rect">
            <a:avLst/>
          </a:prstGeom>
          <a:noFill/>
          <a:ln/>
        </p:spPr>
        <p:txBody>
          <a:bodyPr wrap="none" lIns="0" tIns="0" rIns="0" bIns="0" rtlCol="0" anchor="t"/>
          <a:lstStyle/>
          <a:p>
            <a:pPr marL="0" indent="0" algn="l">
              <a:lnSpc>
                <a:spcPts val="2300"/>
              </a:lnSpc>
              <a:buNone/>
            </a:pPr>
            <a:r>
              <a:rPr lang="en-US" sz="1850" b="1" dirty="0">
                <a:solidFill>
                  <a:srgbClr val="F0F4F1"/>
                </a:solidFill>
                <a:latin typeface="Syne Extra Bold" pitchFamily="34" charset="0"/>
                <a:ea typeface="Syne Extra Bold" pitchFamily="34" charset="-122"/>
                <a:cs typeface="Syne Extra Bold" pitchFamily="34" charset="-120"/>
              </a:rPr>
              <a:t>+ Mutual Information</a:t>
            </a:r>
            <a:endParaRPr lang="en-US" sz="18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671" y="1842492"/>
            <a:ext cx="294680" cy="294680"/>
          </a:xfrm>
          <a:prstGeom prst="rect">
            <a:avLst/>
          </a:prstGeom>
        </p:spPr>
      </p:pic>
      <p:sp>
        <p:nvSpPr>
          <p:cNvPr id="5" name="Text 2"/>
          <p:cNvSpPr/>
          <p:nvPr/>
        </p:nvSpPr>
        <p:spPr>
          <a:xfrm>
            <a:off x="412671" y="2284452"/>
            <a:ext cx="1525310" cy="184190"/>
          </a:xfrm>
          <a:prstGeom prst="rect">
            <a:avLst/>
          </a:prstGeom>
          <a:noFill/>
          <a:ln/>
        </p:spPr>
        <p:txBody>
          <a:bodyPr wrap="none" lIns="0" tIns="0" rIns="0" bIns="0" rtlCol="0" anchor="t"/>
          <a:lstStyle/>
          <a:p>
            <a:pPr marL="0" indent="0" algn="l">
              <a:lnSpc>
                <a:spcPts val="1450"/>
              </a:lnSpc>
              <a:buNone/>
            </a:pPr>
            <a:r>
              <a:rPr lang="en-US" sz="1150" b="1" dirty="0">
                <a:solidFill>
                  <a:srgbClr val="D7E5D8"/>
                </a:solidFill>
                <a:latin typeface="Syne Extra Bold" pitchFamily="34" charset="0"/>
                <a:ea typeface="Syne Extra Bold" pitchFamily="34" charset="-122"/>
                <a:cs typeface="Syne Extra Bold" pitchFamily="34" charset="-120"/>
              </a:rPr>
              <a:t>Interprétable</a:t>
            </a:r>
            <a:endParaRPr lang="en-US" sz="1150" dirty="0"/>
          </a:p>
        </p:txBody>
      </p:sp>
      <p:sp>
        <p:nvSpPr>
          <p:cNvPr id="6" name="Text 3"/>
          <p:cNvSpPr/>
          <p:nvPr/>
        </p:nvSpPr>
        <p:spPr>
          <a:xfrm>
            <a:off x="412671" y="2586514"/>
            <a:ext cx="8167926" cy="18859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Compréhension claire des prédictions</a:t>
            </a:r>
            <a:endParaRPr lang="en-US" sz="9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671" y="3010853"/>
            <a:ext cx="294680" cy="294680"/>
          </a:xfrm>
          <a:prstGeom prst="rect">
            <a:avLst/>
          </a:prstGeom>
        </p:spPr>
      </p:pic>
      <p:sp>
        <p:nvSpPr>
          <p:cNvPr id="8" name="Text 4"/>
          <p:cNvSpPr/>
          <p:nvPr/>
        </p:nvSpPr>
        <p:spPr>
          <a:xfrm>
            <a:off x="412671" y="3452813"/>
            <a:ext cx="1473875" cy="184190"/>
          </a:xfrm>
          <a:prstGeom prst="rect">
            <a:avLst/>
          </a:prstGeom>
          <a:noFill/>
          <a:ln/>
        </p:spPr>
        <p:txBody>
          <a:bodyPr wrap="none" lIns="0" tIns="0" rIns="0" bIns="0" rtlCol="0" anchor="t"/>
          <a:lstStyle/>
          <a:p>
            <a:pPr marL="0" indent="0" algn="l">
              <a:lnSpc>
                <a:spcPts val="1450"/>
              </a:lnSpc>
              <a:buNone/>
            </a:pPr>
            <a:r>
              <a:rPr lang="en-US" sz="1150" b="1" dirty="0">
                <a:solidFill>
                  <a:srgbClr val="D7E5D8"/>
                </a:solidFill>
                <a:latin typeface="Syne Extra Bold" pitchFamily="34" charset="0"/>
                <a:ea typeface="Syne Extra Bold" pitchFamily="34" charset="-122"/>
                <a:cs typeface="Syne Extra Bold" pitchFamily="34" charset="-120"/>
              </a:rPr>
              <a:t>Rapide</a:t>
            </a:r>
            <a:endParaRPr lang="en-US" sz="1150" dirty="0"/>
          </a:p>
        </p:txBody>
      </p:sp>
      <p:sp>
        <p:nvSpPr>
          <p:cNvPr id="9" name="Text 5"/>
          <p:cNvSpPr/>
          <p:nvPr/>
        </p:nvSpPr>
        <p:spPr>
          <a:xfrm>
            <a:off x="412671" y="3754874"/>
            <a:ext cx="8167926" cy="18859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Temps de réponse optimal</a:t>
            </a:r>
            <a:endParaRPr lang="en-US" sz="9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671" y="4179213"/>
            <a:ext cx="294680" cy="294680"/>
          </a:xfrm>
          <a:prstGeom prst="rect">
            <a:avLst/>
          </a:prstGeom>
        </p:spPr>
      </p:pic>
      <p:sp>
        <p:nvSpPr>
          <p:cNvPr id="11" name="Text 6"/>
          <p:cNvSpPr/>
          <p:nvPr/>
        </p:nvSpPr>
        <p:spPr>
          <a:xfrm>
            <a:off x="412671" y="4621173"/>
            <a:ext cx="1473875" cy="184190"/>
          </a:xfrm>
          <a:prstGeom prst="rect">
            <a:avLst/>
          </a:prstGeom>
          <a:noFill/>
          <a:ln/>
        </p:spPr>
        <p:txBody>
          <a:bodyPr wrap="none" lIns="0" tIns="0" rIns="0" bIns="0" rtlCol="0" anchor="t"/>
          <a:lstStyle/>
          <a:p>
            <a:pPr marL="0" indent="0" algn="l">
              <a:lnSpc>
                <a:spcPts val="1450"/>
              </a:lnSpc>
              <a:buNone/>
            </a:pPr>
            <a:r>
              <a:rPr lang="en-US" sz="1150" b="1" dirty="0">
                <a:solidFill>
                  <a:srgbClr val="D7E5D8"/>
                </a:solidFill>
                <a:latin typeface="Syne Extra Bold" pitchFamily="34" charset="0"/>
                <a:ea typeface="Syne Extra Bold" pitchFamily="34" charset="-122"/>
                <a:cs typeface="Syne Extra Bold" pitchFamily="34" charset="-120"/>
              </a:rPr>
              <a:t>Précis</a:t>
            </a:r>
            <a:endParaRPr lang="en-US" sz="1150" dirty="0"/>
          </a:p>
        </p:txBody>
      </p:sp>
      <p:sp>
        <p:nvSpPr>
          <p:cNvPr id="12" name="Text 7"/>
          <p:cNvSpPr/>
          <p:nvPr/>
        </p:nvSpPr>
        <p:spPr>
          <a:xfrm>
            <a:off x="412671" y="4923234"/>
            <a:ext cx="8167926" cy="18859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Excellent R² obtenu</a:t>
            </a:r>
            <a:endParaRPr lang="en-US" sz="9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671" y="5347573"/>
            <a:ext cx="294680" cy="294680"/>
          </a:xfrm>
          <a:prstGeom prst="rect">
            <a:avLst/>
          </a:prstGeom>
        </p:spPr>
      </p:pic>
      <p:sp>
        <p:nvSpPr>
          <p:cNvPr id="14" name="Text 8"/>
          <p:cNvSpPr/>
          <p:nvPr/>
        </p:nvSpPr>
        <p:spPr>
          <a:xfrm>
            <a:off x="412671" y="5789533"/>
            <a:ext cx="1473875" cy="184190"/>
          </a:xfrm>
          <a:prstGeom prst="rect">
            <a:avLst/>
          </a:prstGeom>
          <a:noFill/>
          <a:ln/>
        </p:spPr>
        <p:txBody>
          <a:bodyPr wrap="none" lIns="0" tIns="0" rIns="0" bIns="0" rtlCol="0" anchor="t"/>
          <a:lstStyle/>
          <a:p>
            <a:pPr marL="0" indent="0" algn="l">
              <a:lnSpc>
                <a:spcPts val="1450"/>
              </a:lnSpc>
              <a:buNone/>
            </a:pPr>
            <a:r>
              <a:rPr lang="en-US" sz="1150" b="1" dirty="0">
                <a:solidFill>
                  <a:srgbClr val="D7E5D8"/>
                </a:solidFill>
                <a:latin typeface="Syne Extra Bold" pitchFamily="34" charset="0"/>
                <a:ea typeface="Syne Extra Bold" pitchFamily="34" charset="-122"/>
                <a:cs typeface="Syne Extra Bold" pitchFamily="34" charset="-120"/>
              </a:rPr>
              <a:t>Stable</a:t>
            </a:r>
            <a:endParaRPr lang="en-US" sz="1150" dirty="0"/>
          </a:p>
        </p:txBody>
      </p:sp>
      <p:sp>
        <p:nvSpPr>
          <p:cNvPr id="15" name="Text 9"/>
          <p:cNvSpPr/>
          <p:nvPr/>
        </p:nvSpPr>
        <p:spPr>
          <a:xfrm>
            <a:off x="412671" y="6091595"/>
            <a:ext cx="8167926" cy="188595"/>
          </a:xfrm>
          <a:prstGeom prst="rect">
            <a:avLst/>
          </a:prstGeom>
          <a:noFill/>
          <a:ln/>
        </p:spPr>
        <p:txBody>
          <a:bodyPr wrap="none" lIns="0" tIns="0" rIns="0" bIns="0" rtlCol="0" anchor="t"/>
          <a:lstStyle/>
          <a:p>
            <a:pPr marL="0" indent="0" algn="l">
              <a:lnSpc>
                <a:spcPts val="1450"/>
              </a:lnSpc>
              <a:buNone/>
            </a:pPr>
            <a:r>
              <a:rPr lang="en-US" sz="900" dirty="0">
                <a:solidFill>
                  <a:srgbClr val="D7E5D8"/>
                </a:solidFill>
                <a:latin typeface="Syne" pitchFamily="34" charset="0"/>
                <a:ea typeface="Syne" pitchFamily="34" charset="-122"/>
                <a:cs typeface="Syne" pitchFamily="34" charset="-120"/>
              </a:rPr>
              <a:t>Performances constantes</a:t>
            </a:r>
            <a:endParaRPr lang="en-US" sz="900" dirty="0"/>
          </a:p>
        </p:txBody>
      </p:sp>
      <p:sp>
        <p:nvSpPr>
          <p:cNvPr id="16" name="Shape 10"/>
          <p:cNvSpPr/>
          <p:nvPr/>
        </p:nvSpPr>
        <p:spPr>
          <a:xfrm>
            <a:off x="8875871" y="1842492"/>
            <a:ext cx="5349359" cy="689491"/>
          </a:xfrm>
          <a:prstGeom prst="roundRect">
            <a:avLst>
              <a:gd name="adj" fmla="val 7183"/>
            </a:avLst>
          </a:prstGeom>
          <a:solidFill>
            <a:srgbClr val="334805"/>
          </a:solidFill>
          <a:ln/>
        </p:spPr>
      </p:sp>
      <p:pic>
        <p:nvPicPr>
          <p:cNvPr id="17" name="Image 4" descr="preencoded.png"/>
          <p:cNvPicPr>
            <a:picLocks noChangeAspect="1"/>
          </p:cNvPicPr>
          <p:nvPr/>
        </p:nvPicPr>
        <p:blipFill>
          <a:blip r:embed="rId11"/>
          <a:stretch>
            <a:fillRect/>
          </a:stretch>
        </p:blipFill>
        <p:spPr>
          <a:xfrm>
            <a:off x="8993743" y="2016085"/>
            <a:ext cx="147280" cy="117872"/>
          </a:xfrm>
          <a:prstGeom prst="rect">
            <a:avLst/>
          </a:prstGeom>
        </p:spPr>
      </p:pic>
      <p:sp>
        <p:nvSpPr>
          <p:cNvPr id="18" name="Text 11"/>
          <p:cNvSpPr/>
          <p:nvPr/>
        </p:nvSpPr>
        <p:spPr>
          <a:xfrm>
            <a:off x="9258895" y="1989773"/>
            <a:ext cx="4848463" cy="377190"/>
          </a:xfrm>
          <a:prstGeom prst="rect">
            <a:avLst/>
          </a:prstGeom>
          <a:noFill/>
          <a:ln/>
        </p:spPr>
        <p:txBody>
          <a:bodyPr wrap="square" lIns="0" tIns="0" rIns="0" bIns="0" rtlCol="0" anchor="t"/>
          <a:lstStyle/>
          <a:p>
            <a:pPr marL="0" indent="0" algn="l">
              <a:lnSpc>
                <a:spcPts val="1450"/>
              </a:lnSpc>
              <a:buNone/>
            </a:pPr>
            <a:r>
              <a:rPr lang="en-US" sz="900" b="1" dirty="0">
                <a:solidFill>
                  <a:srgbClr val="FFFFFF"/>
                </a:solidFill>
                <a:latin typeface="Syne" pitchFamily="34" charset="0"/>
                <a:ea typeface="Syne" pitchFamily="34" charset="-122"/>
                <a:cs typeface="Syne" pitchFamily="34" charset="-120"/>
              </a:rPr>
              <a:t>10 variables sélectionnées</a:t>
            </a:r>
            <a:r>
              <a:rPr lang="en-US" sz="900" dirty="0">
                <a:solidFill>
                  <a:srgbClr val="FFFFFF"/>
                </a:solidFill>
                <a:latin typeface="Syne" pitchFamily="34" charset="0"/>
                <a:ea typeface="Syne" pitchFamily="34" charset="-122"/>
                <a:cs typeface="Syne" pitchFamily="34" charset="-120"/>
              </a:rPr>
              <a:t> avec Mutual Information pour le meilleur rapport précision/performance/interprétabilité</a:t>
            </a:r>
            <a:endParaRPr lang="en-US" sz="900" dirty="0"/>
          </a:p>
        </p:txBody>
      </p:sp>
      <p:sp>
        <p:nvSpPr>
          <p:cNvPr id="19" name="Text 12"/>
          <p:cNvSpPr/>
          <p:nvPr/>
        </p:nvSpPr>
        <p:spPr>
          <a:xfrm>
            <a:off x="10825282" y="3430905"/>
            <a:ext cx="1450300" cy="294680"/>
          </a:xfrm>
          <a:prstGeom prst="rect">
            <a:avLst/>
          </a:prstGeom>
          <a:noFill/>
          <a:ln/>
        </p:spPr>
        <p:txBody>
          <a:bodyPr wrap="none" lIns="0" tIns="0" rIns="0" bIns="0" rtlCol="0" anchor="t"/>
          <a:lstStyle/>
          <a:p>
            <a:pPr marL="0" indent="0" algn="ctr">
              <a:lnSpc>
                <a:spcPts val="2300"/>
              </a:lnSpc>
              <a:buNone/>
            </a:pPr>
            <a:r>
              <a:rPr lang="en-US" sz="2300" b="1" dirty="0">
                <a:solidFill>
                  <a:srgbClr val="D7E5D8"/>
                </a:solidFill>
                <a:latin typeface="Syne Extra Bold" pitchFamily="34" charset="0"/>
                <a:ea typeface="Syne Extra Bold" pitchFamily="34" charset="-122"/>
                <a:cs typeface="Syne Extra Bold" pitchFamily="34" charset="-120"/>
              </a:rPr>
              <a:t>93%</a:t>
            </a:r>
            <a:endParaRPr lang="en-US" sz="2300" dirty="0"/>
          </a:p>
        </p:txBody>
      </p:sp>
      <p:pic>
        <p:nvPicPr>
          <p:cNvPr id="20" name="Image 5" descr="preencoded.png"/>
          <p:cNvPicPr>
            <a:picLocks noChangeAspect="1"/>
          </p:cNvPicPr>
          <p:nvPr/>
        </p:nvPicPr>
        <p:blipFill>
          <a:blip r:embed="rId12"/>
          <a:stretch>
            <a:fillRect/>
          </a:stretch>
        </p:blipFill>
        <p:spPr>
          <a:xfrm>
            <a:off x="10666214" y="2694027"/>
            <a:ext cx="1768673" cy="1768673"/>
          </a:xfrm>
          <a:prstGeom prst="rect">
            <a:avLst/>
          </a:prstGeom>
        </p:spPr>
      </p:pic>
      <p:sp>
        <p:nvSpPr>
          <p:cNvPr id="21" name="Text 13"/>
          <p:cNvSpPr/>
          <p:nvPr/>
        </p:nvSpPr>
        <p:spPr>
          <a:xfrm>
            <a:off x="10813613" y="4609981"/>
            <a:ext cx="1473875" cy="184190"/>
          </a:xfrm>
          <a:prstGeom prst="rect">
            <a:avLst/>
          </a:prstGeom>
          <a:noFill/>
          <a:ln/>
        </p:spPr>
        <p:txBody>
          <a:bodyPr wrap="none" lIns="0" tIns="0" rIns="0" bIns="0" rtlCol="0" anchor="t"/>
          <a:lstStyle/>
          <a:p>
            <a:pPr marL="0" indent="0" algn="ctr">
              <a:lnSpc>
                <a:spcPts val="1450"/>
              </a:lnSpc>
              <a:buNone/>
            </a:pPr>
            <a:r>
              <a:rPr lang="en-US" sz="1150" b="1" dirty="0">
                <a:solidFill>
                  <a:srgbClr val="D7E5D8"/>
                </a:solidFill>
                <a:latin typeface="Syne Extra Bold" pitchFamily="34" charset="0"/>
                <a:ea typeface="Syne Extra Bold" pitchFamily="34" charset="-122"/>
                <a:cs typeface="Syne Extra Bold" pitchFamily="34" charset="-120"/>
              </a:rPr>
              <a:t>R² Score</a:t>
            </a:r>
            <a:endParaRPr lang="en-US" sz="1150" dirty="0"/>
          </a:p>
        </p:txBody>
      </p:sp>
      <p:sp>
        <p:nvSpPr>
          <p:cNvPr id="22" name="Text 14"/>
          <p:cNvSpPr/>
          <p:nvPr/>
        </p:nvSpPr>
        <p:spPr>
          <a:xfrm>
            <a:off x="8875871" y="4912043"/>
            <a:ext cx="5349359" cy="188595"/>
          </a:xfrm>
          <a:prstGeom prst="rect">
            <a:avLst/>
          </a:prstGeom>
          <a:noFill/>
          <a:ln/>
        </p:spPr>
        <p:txBody>
          <a:bodyPr wrap="none" lIns="0" tIns="0" rIns="0" bIns="0" rtlCol="0" anchor="t"/>
          <a:lstStyle/>
          <a:p>
            <a:pPr marL="0" indent="0" algn="ctr">
              <a:lnSpc>
                <a:spcPts val="1450"/>
              </a:lnSpc>
              <a:buNone/>
            </a:pPr>
            <a:r>
              <a:rPr lang="en-US" sz="900" dirty="0">
                <a:solidFill>
                  <a:srgbClr val="D7E5D8"/>
                </a:solidFill>
                <a:latin typeface="Syne" pitchFamily="34" charset="0"/>
                <a:ea typeface="Syne" pitchFamily="34" charset="-122"/>
                <a:cs typeface="Syne" pitchFamily="34" charset="-120"/>
              </a:rPr>
              <a:t>Coefficient de détermination</a:t>
            </a:r>
            <a:endParaRPr lang="en-US" sz="900" dirty="0"/>
          </a:p>
        </p:txBody>
      </p:sp>
      <p:sp>
        <p:nvSpPr>
          <p:cNvPr id="23" name="Text 15"/>
          <p:cNvSpPr/>
          <p:nvPr/>
        </p:nvSpPr>
        <p:spPr>
          <a:xfrm>
            <a:off x="10825282" y="6102668"/>
            <a:ext cx="1450300" cy="294680"/>
          </a:xfrm>
          <a:prstGeom prst="rect">
            <a:avLst/>
          </a:prstGeom>
          <a:noFill/>
          <a:ln/>
        </p:spPr>
        <p:txBody>
          <a:bodyPr wrap="none" lIns="0" tIns="0" rIns="0" bIns="0" rtlCol="0" anchor="t"/>
          <a:lstStyle/>
          <a:p>
            <a:pPr marL="0" indent="0" algn="ctr">
              <a:lnSpc>
                <a:spcPts val="2300"/>
              </a:lnSpc>
              <a:buNone/>
            </a:pPr>
            <a:r>
              <a:rPr lang="en-US" sz="2300" b="1" dirty="0">
                <a:solidFill>
                  <a:srgbClr val="D7E5D8"/>
                </a:solidFill>
                <a:latin typeface="Syne Extra Bold" pitchFamily="34" charset="0"/>
                <a:ea typeface="Syne Extra Bold" pitchFamily="34" charset="-122"/>
                <a:cs typeface="Syne Extra Bold" pitchFamily="34" charset="-120"/>
              </a:rPr>
              <a:t>&lt;10%</a:t>
            </a:r>
            <a:endParaRPr lang="en-US" sz="2300" dirty="0"/>
          </a:p>
        </p:txBody>
      </p:sp>
      <p:pic>
        <p:nvPicPr>
          <p:cNvPr id="24" name="Image 6" descr="preencoded.png"/>
          <p:cNvPicPr>
            <a:picLocks noChangeAspect="1"/>
          </p:cNvPicPr>
          <p:nvPr/>
        </p:nvPicPr>
        <p:blipFill>
          <a:blip r:embed="rId13"/>
          <a:stretch>
            <a:fillRect/>
          </a:stretch>
        </p:blipFill>
        <p:spPr>
          <a:xfrm>
            <a:off x="10666214" y="5365790"/>
            <a:ext cx="1768673" cy="1768673"/>
          </a:xfrm>
          <a:prstGeom prst="rect">
            <a:avLst/>
          </a:prstGeom>
        </p:spPr>
      </p:pic>
      <p:sp>
        <p:nvSpPr>
          <p:cNvPr id="25" name="Text 16"/>
          <p:cNvSpPr/>
          <p:nvPr/>
        </p:nvSpPr>
        <p:spPr>
          <a:xfrm>
            <a:off x="10813613" y="7281743"/>
            <a:ext cx="1473875" cy="184190"/>
          </a:xfrm>
          <a:prstGeom prst="rect">
            <a:avLst/>
          </a:prstGeom>
          <a:noFill/>
          <a:ln/>
        </p:spPr>
        <p:txBody>
          <a:bodyPr wrap="none" lIns="0" tIns="0" rIns="0" bIns="0" rtlCol="0" anchor="t"/>
          <a:lstStyle/>
          <a:p>
            <a:pPr marL="0" indent="0" algn="ctr">
              <a:lnSpc>
                <a:spcPts val="1450"/>
              </a:lnSpc>
              <a:buNone/>
            </a:pPr>
            <a:r>
              <a:rPr lang="en-US" sz="1150" b="1" dirty="0">
                <a:solidFill>
                  <a:srgbClr val="D7E5D8"/>
                </a:solidFill>
                <a:latin typeface="Syne Extra Bold" pitchFamily="34" charset="0"/>
                <a:ea typeface="Syne Extra Bold" pitchFamily="34" charset="-122"/>
                <a:cs typeface="Syne Extra Bold" pitchFamily="34" charset="-120"/>
              </a:rPr>
              <a:t>MAE</a:t>
            </a:r>
            <a:endParaRPr lang="en-US" sz="1150" dirty="0"/>
          </a:p>
        </p:txBody>
      </p:sp>
      <p:sp>
        <p:nvSpPr>
          <p:cNvPr id="26" name="Text 17"/>
          <p:cNvSpPr/>
          <p:nvPr/>
        </p:nvSpPr>
        <p:spPr>
          <a:xfrm>
            <a:off x="8875871" y="7583805"/>
            <a:ext cx="5349359" cy="188595"/>
          </a:xfrm>
          <a:prstGeom prst="rect">
            <a:avLst/>
          </a:prstGeom>
          <a:noFill/>
          <a:ln/>
        </p:spPr>
        <p:txBody>
          <a:bodyPr wrap="none" lIns="0" tIns="0" rIns="0" bIns="0" rtlCol="0" anchor="t"/>
          <a:lstStyle/>
          <a:p>
            <a:pPr marL="0" indent="0" algn="ctr">
              <a:lnSpc>
                <a:spcPts val="1450"/>
              </a:lnSpc>
              <a:buNone/>
            </a:pPr>
            <a:r>
              <a:rPr lang="en-US" sz="900" dirty="0">
                <a:solidFill>
                  <a:srgbClr val="D7E5D8"/>
                </a:solidFill>
                <a:latin typeface="Syne" pitchFamily="34" charset="0"/>
                <a:ea typeface="Syne" pitchFamily="34" charset="-122"/>
                <a:cs typeface="Syne" pitchFamily="34" charset="-120"/>
              </a:rPr>
              <a:t>Erreur absolue moyenne</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1279" y="560308"/>
            <a:ext cx="9281755" cy="634960"/>
          </a:xfrm>
          <a:prstGeom prst="rect">
            <a:avLst/>
          </a:prstGeom>
          <a:noFill/>
          <a:ln/>
        </p:spPr>
        <p:txBody>
          <a:bodyPr wrap="none" lIns="0" tIns="0" rIns="0" bIns="0" rtlCol="0" anchor="t"/>
          <a:lstStyle/>
          <a:p>
            <a:pPr marL="0" indent="0" algn="l">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Architecture technique</a:t>
            </a:r>
            <a:endParaRPr lang="en-US" sz="4000" dirty="0"/>
          </a:p>
        </p:txBody>
      </p:sp>
      <p:sp>
        <p:nvSpPr>
          <p:cNvPr id="3" name="Shape 1"/>
          <p:cNvSpPr/>
          <p:nvPr/>
        </p:nvSpPr>
        <p:spPr>
          <a:xfrm>
            <a:off x="7303770" y="1601629"/>
            <a:ext cx="22860" cy="6067663"/>
          </a:xfrm>
          <a:prstGeom prst="roundRect">
            <a:avLst>
              <a:gd name="adj" fmla="val 373402"/>
            </a:avLst>
          </a:prstGeom>
          <a:solidFill>
            <a:srgbClr val="6D9121"/>
          </a:solidFill>
          <a:ln/>
        </p:spPr>
      </p:sp>
      <p:sp>
        <p:nvSpPr>
          <p:cNvPr id="4" name="Shape 2"/>
          <p:cNvSpPr/>
          <p:nvPr/>
        </p:nvSpPr>
        <p:spPr>
          <a:xfrm>
            <a:off x="6499860" y="1818799"/>
            <a:ext cx="609600" cy="22860"/>
          </a:xfrm>
          <a:prstGeom prst="roundRect">
            <a:avLst>
              <a:gd name="adj" fmla="val 373402"/>
            </a:avLst>
          </a:prstGeom>
          <a:solidFill>
            <a:srgbClr val="6D9121"/>
          </a:solidFill>
          <a:ln/>
        </p:spPr>
      </p:sp>
      <p:sp>
        <p:nvSpPr>
          <p:cNvPr id="5" name="Shape 3"/>
          <p:cNvSpPr/>
          <p:nvPr/>
        </p:nvSpPr>
        <p:spPr>
          <a:xfrm>
            <a:off x="7086600" y="1601629"/>
            <a:ext cx="457200" cy="457200"/>
          </a:xfrm>
          <a:prstGeom prst="roundRect">
            <a:avLst>
              <a:gd name="adj" fmla="val 18670"/>
            </a:avLst>
          </a:prstGeom>
          <a:solidFill>
            <a:srgbClr val="547808"/>
          </a:solidFill>
          <a:ln w="7620">
            <a:solidFill>
              <a:srgbClr val="6D9121"/>
            </a:solidFill>
            <a:prstDash val="solid"/>
          </a:ln>
        </p:spPr>
      </p:sp>
      <p:sp>
        <p:nvSpPr>
          <p:cNvPr id="6" name="Text 4"/>
          <p:cNvSpPr/>
          <p:nvPr/>
        </p:nvSpPr>
        <p:spPr>
          <a:xfrm>
            <a:off x="7162800" y="1639729"/>
            <a:ext cx="304800" cy="381000"/>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1</a:t>
            </a:r>
            <a:endParaRPr lang="en-US" sz="2400" dirty="0"/>
          </a:p>
        </p:txBody>
      </p:sp>
      <p:sp>
        <p:nvSpPr>
          <p:cNvPr id="7" name="Text 5"/>
          <p:cNvSpPr/>
          <p:nvPr/>
        </p:nvSpPr>
        <p:spPr>
          <a:xfrm>
            <a:off x="3758684" y="1671399"/>
            <a:ext cx="2540437" cy="317540"/>
          </a:xfrm>
          <a:prstGeom prst="rect">
            <a:avLst/>
          </a:prstGeom>
          <a:noFill/>
          <a:ln/>
        </p:spPr>
        <p:txBody>
          <a:bodyPr wrap="none" lIns="0" tIns="0" rIns="0" bIns="0" rtlCol="0" anchor="t"/>
          <a:lstStyle/>
          <a:p>
            <a:pPr marL="0" indent="0" algn="r">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Pipeline ML</a:t>
            </a:r>
            <a:endParaRPr lang="en-US" sz="2000" dirty="0"/>
          </a:p>
        </p:txBody>
      </p:sp>
      <p:sp>
        <p:nvSpPr>
          <p:cNvPr id="8" name="Text 6"/>
          <p:cNvSpPr/>
          <p:nvPr/>
        </p:nvSpPr>
        <p:spPr>
          <a:xfrm>
            <a:off x="711279" y="2110859"/>
            <a:ext cx="5587841" cy="325160"/>
          </a:xfrm>
          <a:prstGeom prst="rect">
            <a:avLst/>
          </a:prstGeom>
          <a:noFill/>
          <a:ln/>
        </p:spPr>
        <p:txBody>
          <a:bodyPr wrap="none" lIns="0" tIns="0" rIns="0" bIns="0" rtlCol="0" anchor="t"/>
          <a:lstStyle/>
          <a:p>
            <a:pPr marL="0" indent="0" algn="r">
              <a:lnSpc>
                <a:spcPts val="2550"/>
              </a:lnSpc>
              <a:buNone/>
            </a:pPr>
            <a:r>
              <a:rPr lang="en-US" sz="1600" dirty="0">
                <a:solidFill>
                  <a:srgbClr val="D7E5D8"/>
                </a:solidFill>
                <a:latin typeface="Syne" pitchFamily="34" charset="0"/>
                <a:ea typeface="Syne" pitchFamily="34" charset="-122"/>
                <a:cs typeface="Syne" pitchFamily="34" charset="-120"/>
              </a:rPr>
              <a:t>Prétraitement et entraînement complets</a:t>
            </a:r>
            <a:endParaRPr lang="en-US" sz="1600" dirty="0"/>
          </a:p>
        </p:txBody>
      </p:sp>
      <p:sp>
        <p:nvSpPr>
          <p:cNvPr id="9" name="Shape 7"/>
          <p:cNvSpPr/>
          <p:nvPr/>
        </p:nvSpPr>
        <p:spPr>
          <a:xfrm>
            <a:off x="7520940" y="3037999"/>
            <a:ext cx="609600" cy="22860"/>
          </a:xfrm>
          <a:prstGeom prst="roundRect">
            <a:avLst>
              <a:gd name="adj" fmla="val 373402"/>
            </a:avLst>
          </a:prstGeom>
          <a:solidFill>
            <a:srgbClr val="6D9121"/>
          </a:solidFill>
          <a:ln/>
        </p:spPr>
      </p:sp>
      <p:sp>
        <p:nvSpPr>
          <p:cNvPr id="10" name="Shape 8"/>
          <p:cNvSpPr/>
          <p:nvPr/>
        </p:nvSpPr>
        <p:spPr>
          <a:xfrm>
            <a:off x="7086600" y="2820829"/>
            <a:ext cx="457200" cy="457200"/>
          </a:xfrm>
          <a:prstGeom prst="roundRect">
            <a:avLst>
              <a:gd name="adj" fmla="val 18670"/>
            </a:avLst>
          </a:prstGeom>
          <a:solidFill>
            <a:srgbClr val="547808"/>
          </a:solidFill>
          <a:ln w="7620">
            <a:solidFill>
              <a:srgbClr val="6D9121"/>
            </a:solidFill>
            <a:prstDash val="solid"/>
          </a:ln>
        </p:spPr>
      </p:sp>
      <p:sp>
        <p:nvSpPr>
          <p:cNvPr id="11" name="Text 9"/>
          <p:cNvSpPr/>
          <p:nvPr/>
        </p:nvSpPr>
        <p:spPr>
          <a:xfrm>
            <a:off x="7162800" y="2858929"/>
            <a:ext cx="304800" cy="381000"/>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2</a:t>
            </a:r>
            <a:endParaRPr lang="en-US" sz="2400" dirty="0"/>
          </a:p>
        </p:txBody>
      </p:sp>
      <p:sp>
        <p:nvSpPr>
          <p:cNvPr id="12" name="Text 10"/>
          <p:cNvSpPr/>
          <p:nvPr/>
        </p:nvSpPr>
        <p:spPr>
          <a:xfrm>
            <a:off x="8331279" y="2890599"/>
            <a:ext cx="2540437" cy="317540"/>
          </a:xfrm>
          <a:prstGeom prst="rect">
            <a:avLst/>
          </a:prstGeom>
          <a:noFill/>
          <a:ln/>
        </p:spPr>
        <p:txBody>
          <a:bodyPr wrap="none" lIns="0" tIns="0" rIns="0" bIns="0" rtlCol="0" anchor="t"/>
          <a:lstStyle/>
          <a:p>
            <a:pPr marL="0" indent="0" algn="l">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API FastAPI</a:t>
            </a:r>
            <a:endParaRPr lang="en-US" sz="2000" dirty="0"/>
          </a:p>
        </p:txBody>
      </p:sp>
      <p:sp>
        <p:nvSpPr>
          <p:cNvPr id="13" name="Text 11"/>
          <p:cNvSpPr/>
          <p:nvPr/>
        </p:nvSpPr>
        <p:spPr>
          <a:xfrm>
            <a:off x="8331279" y="3330059"/>
            <a:ext cx="5587841" cy="325160"/>
          </a:xfrm>
          <a:prstGeom prst="rect">
            <a:avLst/>
          </a:prstGeom>
          <a:noFill/>
          <a:ln/>
        </p:spPr>
        <p:txBody>
          <a:bodyPr wrap="non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Endpoint de prédiction performant, log de pred  </a:t>
            </a:r>
            <a:endParaRPr lang="en-US" sz="1600" dirty="0"/>
          </a:p>
        </p:txBody>
      </p:sp>
      <p:sp>
        <p:nvSpPr>
          <p:cNvPr id="14" name="Shape 12"/>
          <p:cNvSpPr/>
          <p:nvPr/>
        </p:nvSpPr>
        <p:spPr>
          <a:xfrm>
            <a:off x="6499860" y="4088963"/>
            <a:ext cx="609600" cy="22860"/>
          </a:xfrm>
          <a:prstGeom prst="roundRect">
            <a:avLst>
              <a:gd name="adj" fmla="val 373402"/>
            </a:avLst>
          </a:prstGeom>
          <a:solidFill>
            <a:srgbClr val="6D9121"/>
          </a:solidFill>
          <a:ln/>
        </p:spPr>
      </p:sp>
      <p:sp>
        <p:nvSpPr>
          <p:cNvPr id="15" name="Shape 13"/>
          <p:cNvSpPr/>
          <p:nvPr/>
        </p:nvSpPr>
        <p:spPr>
          <a:xfrm>
            <a:off x="7086600" y="3871793"/>
            <a:ext cx="457200" cy="457200"/>
          </a:xfrm>
          <a:prstGeom prst="roundRect">
            <a:avLst>
              <a:gd name="adj" fmla="val 18670"/>
            </a:avLst>
          </a:prstGeom>
          <a:solidFill>
            <a:srgbClr val="547808"/>
          </a:solidFill>
          <a:ln w="7620">
            <a:solidFill>
              <a:srgbClr val="6D9121"/>
            </a:solidFill>
            <a:prstDash val="solid"/>
          </a:ln>
        </p:spPr>
      </p:sp>
      <p:sp>
        <p:nvSpPr>
          <p:cNvPr id="16" name="Text 14"/>
          <p:cNvSpPr/>
          <p:nvPr/>
        </p:nvSpPr>
        <p:spPr>
          <a:xfrm>
            <a:off x="7162800" y="3909893"/>
            <a:ext cx="304800" cy="381000"/>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3</a:t>
            </a:r>
            <a:endParaRPr lang="en-US" sz="2400" dirty="0"/>
          </a:p>
        </p:txBody>
      </p:sp>
      <p:sp>
        <p:nvSpPr>
          <p:cNvPr id="17" name="Text 15"/>
          <p:cNvSpPr/>
          <p:nvPr/>
        </p:nvSpPr>
        <p:spPr>
          <a:xfrm>
            <a:off x="3758684" y="3941564"/>
            <a:ext cx="2540437" cy="317540"/>
          </a:xfrm>
          <a:prstGeom prst="rect">
            <a:avLst/>
          </a:prstGeom>
          <a:noFill/>
          <a:ln/>
        </p:spPr>
        <p:txBody>
          <a:bodyPr wrap="none" lIns="0" tIns="0" rIns="0" bIns="0" rtlCol="0" anchor="t"/>
          <a:lstStyle/>
          <a:p>
            <a:pPr marL="0" indent="0" algn="r">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Docker</a:t>
            </a:r>
            <a:endParaRPr lang="en-US" sz="2000" dirty="0"/>
          </a:p>
        </p:txBody>
      </p:sp>
      <p:sp>
        <p:nvSpPr>
          <p:cNvPr id="18" name="Text 16"/>
          <p:cNvSpPr/>
          <p:nvPr/>
        </p:nvSpPr>
        <p:spPr>
          <a:xfrm>
            <a:off x="711279" y="4381024"/>
            <a:ext cx="5587841" cy="325160"/>
          </a:xfrm>
          <a:prstGeom prst="rect">
            <a:avLst/>
          </a:prstGeom>
          <a:noFill/>
          <a:ln/>
        </p:spPr>
        <p:txBody>
          <a:bodyPr wrap="none" lIns="0" tIns="0" rIns="0" bIns="0" rtlCol="0" anchor="t"/>
          <a:lstStyle/>
          <a:p>
            <a:pPr marL="0" indent="0" algn="r">
              <a:lnSpc>
                <a:spcPts val="2550"/>
              </a:lnSpc>
              <a:buNone/>
            </a:pPr>
            <a:r>
              <a:rPr lang="en-US" sz="1600" dirty="0">
                <a:solidFill>
                  <a:srgbClr val="D7E5D8"/>
                </a:solidFill>
                <a:latin typeface="Syne" pitchFamily="34" charset="0"/>
                <a:ea typeface="Syne" pitchFamily="34" charset="-122"/>
                <a:cs typeface="Syne" pitchFamily="34" charset="-120"/>
              </a:rPr>
              <a:t>Conteneurisation pour portabilité</a:t>
            </a:r>
            <a:endParaRPr lang="en-US" sz="1600" dirty="0"/>
          </a:p>
        </p:txBody>
      </p:sp>
      <p:sp>
        <p:nvSpPr>
          <p:cNvPr id="19" name="Shape 17"/>
          <p:cNvSpPr/>
          <p:nvPr/>
        </p:nvSpPr>
        <p:spPr>
          <a:xfrm>
            <a:off x="7520940" y="5139928"/>
            <a:ext cx="609600" cy="22860"/>
          </a:xfrm>
          <a:prstGeom prst="roundRect">
            <a:avLst>
              <a:gd name="adj" fmla="val 373402"/>
            </a:avLst>
          </a:prstGeom>
          <a:solidFill>
            <a:srgbClr val="6D9121"/>
          </a:solidFill>
          <a:ln/>
        </p:spPr>
      </p:sp>
      <p:sp>
        <p:nvSpPr>
          <p:cNvPr id="20" name="Shape 18"/>
          <p:cNvSpPr/>
          <p:nvPr/>
        </p:nvSpPr>
        <p:spPr>
          <a:xfrm>
            <a:off x="7086600" y="4922758"/>
            <a:ext cx="457200" cy="457200"/>
          </a:xfrm>
          <a:prstGeom prst="roundRect">
            <a:avLst>
              <a:gd name="adj" fmla="val 18670"/>
            </a:avLst>
          </a:prstGeom>
          <a:solidFill>
            <a:srgbClr val="547808"/>
          </a:solidFill>
          <a:ln w="7620">
            <a:solidFill>
              <a:srgbClr val="6D9121"/>
            </a:solidFill>
            <a:prstDash val="solid"/>
          </a:ln>
        </p:spPr>
      </p:sp>
      <p:sp>
        <p:nvSpPr>
          <p:cNvPr id="21" name="Text 19"/>
          <p:cNvSpPr/>
          <p:nvPr/>
        </p:nvSpPr>
        <p:spPr>
          <a:xfrm>
            <a:off x="7162800" y="4960858"/>
            <a:ext cx="304800" cy="381000"/>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4</a:t>
            </a:r>
            <a:endParaRPr lang="en-US" sz="2400" dirty="0"/>
          </a:p>
        </p:txBody>
      </p:sp>
      <p:sp>
        <p:nvSpPr>
          <p:cNvPr id="22" name="Text 20"/>
          <p:cNvSpPr/>
          <p:nvPr/>
        </p:nvSpPr>
        <p:spPr>
          <a:xfrm>
            <a:off x="8331279" y="4992529"/>
            <a:ext cx="3639503" cy="317540"/>
          </a:xfrm>
          <a:prstGeom prst="rect">
            <a:avLst/>
          </a:prstGeom>
          <a:noFill/>
          <a:ln/>
        </p:spPr>
        <p:txBody>
          <a:bodyPr wrap="none" lIns="0" tIns="0" rIns="0" bIns="0" rtlCol="0" anchor="t"/>
          <a:lstStyle/>
          <a:p>
            <a:pPr marL="0" indent="0" algn="l">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Google Cloud Run</a:t>
            </a:r>
            <a:endParaRPr lang="en-US" sz="2000" dirty="0"/>
          </a:p>
        </p:txBody>
      </p:sp>
      <p:sp>
        <p:nvSpPr>
          <p:cNvPr id="23" name="Text 21"/>
          <p:cNvSpPr/>
          <p:nvPr/>
        </p:nvSpPr>
        <p:spPr>
          <a:xfrm>
            <a:off x="8331279" y="5431988"/>
            <a:ext cx="5587841" cy="325160"/>
          </a:xfrm>
          <a:prstGeom prst="rect">
            <a:avLst/>
          </a:prstGeom>
          <a:noFill/>
          <a:ln/>
        </p:spPr>
        <p:txBody>
          <a:bodyPr wrap="non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Déploiement cloud avec scalabilité automatique</a:t>
            </a:r>
            <a:endParaRPr lang="en-US" sz="1600" dirty="0"/>
          </a:p>
        </p:txBody>
      </p:sp>
      <p:sp>
        <p:nvSpPr>
          <p:cNvPr id="24" name="Shape 22"/>
          <p:cNvSpPr/>
          <p:nvPr/>
        </p:nvSpPr>
        <p:spPr>
          <a:xfrm>
            <a:off x="6499860" y="6190893"/>
            <a:ext cx="609600" cy="22860"/>
          </a:xfrm>
          <a:prstGeom prst="roundRect">
            <a:avLst>
              <a:gd name="adj" fmla="val 373402"/>
            </a:avLst>
          </a:prstGeom>
          <a:solidFill>
            <a:srgbClr val="6D9121"/>
          </a:solidFill>
          <a:ln/>
        </p:spPr>
      </p:sp>
      <p:sp>
        <p:nvSpPr>
          <p:cNvPr id="25" name="Shape 23"/>
          <p:cNvSpPr/>
          <p:nvPr/>
        </p:nvSpPr>
        <p:spPr>
          <a:xfrm>
            <a:off x="7086600" y="5973723"/>
            <a:ext cx="457200" cy="457200"/>
          </a:xfrm>
          <a:prstGeom prst="roundRect">
            <a:avLst>
              <a:gd name="adj" fmla="val 18670"/>
            </a:avLst>
          </a:prstGeom>
          <a:solidFill>
            <a:srgbClr val="547808"/>
          </a:solidFill>
          <a:ln w="7620">
            <a:solidFill>
              <a:srgbClr val="6D9121"/>
            </a:solidFill>
            <a:prstDash val="solid"/>
          </a:ln>
        </p:spPr>
      </p:sp>
      <p:sp>
        <p:nvSpPr>
          <p:cNvPr id="26" name="Text 24"/>
          <p:cNvSpPr/>
          <p:nvPr/>
        </p:nvSpPr>
        <p:spPr>
          <a:xfrm>
            <a:off x="7162800" y="6011823"/>
            <a:ext cx="304800" cy="381000"/>
          </a:xfrm>
          <a:prstGeom prst="rect">
            <a:avLst/>
          </a:prstGeom>
          <a:noFill/>
          <a:ln/>
        </p:spPr>
        <p:txBody>
          <a:bodyPr wrap="none" lIns="0" tIns="0" rIns="0" bIns="0" rtlCol="0" anchor="t"/>
          <a:lstStyle/>
          <a:p>
            <a:pPr marL="0" indent="0" algn="ctr">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5</a:t>
            </a:r>
            <a:endParaRPr lang="en-US" sz="2400" dirty="0"/>
          </a:p>
        </p:txBody>
      </p:sp>
      <p:sp>
        <p:nvSpPr>
          <p:cNvPr id="27" name="Text 25"/>
          <p:cNvSpPr/>
          <p:nvPr/>
        </p:nvSpPr>
        <p:spPr>
          <a:xfrm>
            <a:off x="3116699" y="6043493"/>
            <a:ext cx="3182422" cy="317540"/>
          </a:xfrm>
          <a:prstGeom prst="rect">
            <a:avLst/>
          </a:prstGeom>
          <a:noFill/>
          <a:ln/>
        </p:spPr>
        <p:txBody>
          <a:bodyPr wrap="none" lIns="0" tIns="0" rIns="0" bIns="0" rtlCol="0" anchor="t"/>
          <a:lstStyle/>
          <a:p>
            <a:pPr marL="0" indent="0" algn="r">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Interface HTML</a:t>
            </a:r>
            <a:endParaRPr lang="en-US" sz="2000" dirty="0"/>
          </a:p>
        </p:txBody>
      </p:sp>
      <p:sp>
        <p:nvSpPr>
          <p:cNvPr id="28" name="Text 26"/>
          <p:cNvSpPr/>
          <p:nvPr/>
        </p:nvSpPr>
        <p:spPr>
          <a:xfrm>
            <a:off x="711279" y="6482953"/>
            <a:ext cx="5587841" cy="325160"/>
          </a:xfrm>
          <a:prstGeom prst="rect">
            <a:avLst/>
          </a:prstGeom>
          <a:noFill/>
          <a:ln/>
        </p:spPr>
        <p:txBody>
          <a:bodyPr wrap="none" lIns="0" tIns="0" rIns="0" bIns="0" rtlCol="0" anchor="t"/>
          <a:lstStyle/>
          <a:p>
            <a:pPr marL="0" indent="0" algn="r">
              <a:lnSpc>
                <a:spcPts val="2550"/>
              </a:lnSpc>
              <a:buNone/>
            </a:pPr>
            <a:r>
              <a:rPr lang="en-US" sz="1600" dirty="0">
                <a:solidFill>
                  <a:srgbClr val="D7E5D8"/>
                </a:solidFill>
                <a:latin typeface="Syne" pitchFamily="34" charset="0"/>
                <a:ea typeface="Syne" pitchFamily="34" charset="-122"/>
                <a:cs typeface="Syne" pitchFamily="34" charset="-120"/>
              </a:rPr>
              <a:t>Accès web simple et intuitif</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513b79f-ce8d-43d6-b7e5-c12d3e236916}" enabled="1" method="Standard" siteId="{ad8a84ef-f1f3-4b14-ad08-b99ca66f7e30}" removed="0"/>
</clbl:labelList>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Personnalisé</PresentationFormat>
  <Paragraphs>0</Paragraphs>
  <Slides>12</Slides>
  <Notes>12</Notes>
  <HiddenSlides>0</HiddenSlides>
  <MMClips>0</MMClips>
  <ScaleCrop>false</ScaleCrop>
  <HeadingPairs>
    <vt:vector size="4" baseType="variant">
      <vt:variant>
        <vt:lpstr>Thème</vt:lpstr>
      </vt:variant>
      <vt:variant>
        <vt:i4>1</vt:i4>
      </vt:variant>
      <vt:variant>
        <vt:lpstr>Titres des diapositives</vt:lpstr>
      </vt:variant>
      <vt:variant>
        <vt:i4>12</vt:i4>
      </vt:variant>
    </vt:vector>
  </HeadingPairs>
  <TitlesOfParts>
    <vt:vector size="13"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3</cp:revision>
  <dcterms:created xsi:type="dcterms:W3CDTF">2025-12-09T21:30:59Z</dcterms:created>
  <dcterms:modified xsi:type="dcterms:W3CDTF">2025-12-09T21:32:32Z</dcterms:modified>
</cp:coreProperties>
</file>